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257" r:id="rId3"/>
    <p:sldId id="258" r:id="rId4"/>
    <p:sldId id="265" r:id="rId5"/>
    <p:sldId id="284" r:id="rId6"/>
    <p:sldId id="260" r:id="rId7"/>
    <p:sldId id="261" r:id="rId8"/>
    <p:sldId id="266" r:id="rId9"/>
    <p:sldId id="311" r:id="rId10"/>
    <p:sldId id="267" r:id="rId11"/>
    <p:sldId id="309" r:id="rId12"/>
    <p:sldId id="310" r:id="rId13"/>
    <p:sldId id="268" r:id="rId14"/>
    <p:sldId id="302" r:id="rId15"/>
    <p:sldId id="269" r:id="rId16"/>
    <p:sldId id="307" r:id="rId17"/>
    <p:sldId id="262" r:id="rId18"/>
    <p:sldId id="285" r:id="rId19"/>
    <p:sldId id="286" r:id="rId20"/>
    <p:sldId id="263" r:id="rId21"/>
    <p:sldId id="288" r:id="rId22"/>
    <p:sldId id="289" r:id="rId23"/>
    <p:sldId id="290" r:id="rId24"/>
    <p:sldId id="291" r:id="rId25"/>
    <p:sldId id="292" r:id="rId26"/>
    <p:sldId id="293" r:id="rId27"/>
    <p:sldId id="294" r:id="rId28"/>
    <p:sldId id="295" r:id="rId29"/>
    <p:sldId id="296" r:id="rId30"/>
    <p:sldId id="297" r:id="rId31"/>
    <p:sldId id="303" r:id="rId32"/>
    <p:sldId id="304" r:id="rId33"/>
    <p:sldId id="299" r:id="rId34"/>
    <p:sldId id="298" r:id="rId35"/>
    <p:sldId id="300" r:id="rId36"/>
    <p:sldId id="306" r:id="rId37"/>
    <p:sldId id="301" r:id="rId38"/>
    <p:sldId id="315" r:id="rId39"/>
    <p:sldId id="313" r:id="rId40"/>
    <p:sldId id="314" r:id="rId41"/>
    <p:sldId id="312" r:id="rId42"/>
    <p:sldId id="270" r:id="rId43"/>
    <p:sldId id="271" r:id="rId44"/>
    <p:sldId id="273" r:id="rId45"/>
    <p:sldId id="274" r:id="rId46"/>
    <p:sldId id="275" r:id="rId47"/>
    <p:sldId id="279" r:id="rId48"/>
    <p:sldId id="280" r:id="rId49"/>
    <p:sldId id="30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209ADB-ADC1-480B-9F1C-0F3483CED9D4}">
          <p14:sldIdLst>
            <p14:sldId id="256"/>
            <p14:sldId id="257"/>
            <p14:sldId id="258"/>
            <p14:sldId id="265"/>
            <p14:sldId id="284"/>
            <p14:sldId id="260"/>
            <p14:sldId id="261"/>
            <p14:sldId id="266"/>
            <p14:sldId id="311"/>
            <p14:sldId id="267"/>
            <p14:sldId id="309"/>
            <p14:sldId id="310"/>
            <p14:sldId id="268"/>
            <p14:sldId id="302"/>
            <p14:sldId id="269"/>
            <p14:sldId id="307"/>
            <p14:sldId id="262"/>
            <p14:sldId id="285"/>
            <p14:sldId id="286"/>
            <p14:sldId id="263"/>
            <p14:sldId id="288"/>
            <p14:sldId id="289"/>
            <p14:sldId id="290"/>
            <p14:sldId id="291"/>
            <p14:sldId id="292"/>
            <p14:sldId id="293"/>
            <p14:sldId id="294"/>
            <p14:sldId id="295"/>
            <p14:sldId id="296"/>
            <p14:sldId id="297"/>
            <p14:sldId id="303"/>
            <p14:sldId id="304"/>
            <p14:sldId id="299"/>
            <p14:sldId id="298"/>
            <p14:sldId id="300"/>
            <p14:sldId id="306"/>
            <p14:sldId id="301"/>
            <p14:sldId id="315"/>
            <p14:sldId id="313"/>
            <p14:sldId id="314"/>
            <p14:sldId id="312"/>
            <p14:sldId id="270"/>
            <p14:sldId id="271"/>
            <p14:sldId id="273"/>
            <p14:sldId id="274"/>
            <p14:sldId id="275"/>
            <p14:sldId id="279"/>
            <p14:sldId id="280"/>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3A4D"/>
    <a:srgbClr val="FF3399"/>
    <a:srgbClr val="16ED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4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2D2DF-EA91-4EF6-A48C-A7323B572D08}" type="datetimeFigureOut">
              <a:rPr lang="en-US" smtClean="0"/>
              <a:t>01/01/2020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666B06-4062-4448-8601-245AF420F2ED}" type="slidenum">
              <a:rPr lang="en-US" smtClean="0"/>
              <a:t>‹#›</a:t>
            </a:fld>
            <a:endParaRPr lang="en-US"/>
          </a:p>
        </p:txBody>
      </p:sp>
    </p:spTree>
    <p:extLst>
      <p:ext uri="{BB962C8B-B14F-4D97-AF65-F5344CB8AC3E}">
        <p14:creationId xmlns:p14="http://schemas.microsoft.com/office/powerpoint/2010/main" val="3179297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666B06-4062-4448-8601-245AF420F2ED}" type="slidenum">
              <a:rPr lang="en-US" smtClean="0"/>
              <a:t>1</a:t>
            </a:fld>
            <a:endParaRPr lang="en-US"/>
          </a:p>
        </p:txBody>
      </p:sp>
    </p:spTree>
    <p:extLst>
      <p:ext uri="{BB962C8B-B14F-4D97-AF65-F5344CB8AC3E}">
        <p14:creationId xmlns:p14="http://schemas.microsoft.com/office/powerpoint/2010/main" val="284247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C50CEE-0B8F-42C3-8382-BA865574542C}" type="datetime1">
              <a:rPr lang="en-US" smtClean="0"/>
              <a:t>01/01/2020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2698729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3C81D-89D4-4D01-B739-F7AECF01E2D0}" type="datetime1">
              <a:rPr lang="en-US" smtClean="0"/>
              <a:t>01/01/2020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254049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AFFF98-4D45-4044-93AF-4B3726CE58E5}" type="datetime1">
              <a:rPr lang="en-US" smtClean="0"/>
              <a:t>01/01/2020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958080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37F2D9-5F35-4B64-AA3E-AC155862B23B}" type="datetime1">
              <a:rPr lang="en-US" smtClean="0"/>
              <a:t>01/01/2020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359800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C2D709-041E-4AAD-BF17-F97410489D63}" type="datetime1">
              <a:rPr lang="en-US" smtClean="0"/>
              <a:t>01/01/2020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145491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7D2FA8-8A9F-4E9D-B9A6-2630A55115B0}" type="datetime1">
              <a:rPr lang="en-US" smtClean="0"/>
              <a:t>01/01/2020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205421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5C2E94-32D2-493B-BC91-D3F978B5A2C1}" type="datetime1">
              <a:rPr lang="en-US" smtClean="0"/>
              <a:t>01/01/2020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62110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10C4EC-0E33-4CE4-A14F-C9C27EE99768}" type="datetime1">
              <a:rPr lang="en-US" smtClean="0"/>
              <a:t>01/01/2020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32292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3729D3-E878-4320-A194-9F72D1C9FA2D}" type="datetime1">
              <a:rPr lang="en-US" smtClean="0"/>
              <a:t>01/01/2020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1899870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B12DB1-A813-4A42-96CE-DC83A417952C}" type="datetime1">
              <a:rPr lang="en-US" smtClean="0"/>
              <a:t>01/01/2020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364112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D1CF2F-E786-4955-BA65-30693C180920}" type="datetime1">
              <a:rPr lang="en-US" smtClean="0"/>
              <a:t>01/01/2020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1F6E0-76C4-44BA-8DB3-5F380EAB4D46}" type="slidenum">
              <a:rPr lang="en-US" smtClean="0"/>
              <a:t>‹#›</a:t>
            </a:fld>
            <a:endParaRPr lang="en-US"/>
          </a:p>
        </p:txBody>
      </p:sp>
    </p:spTree>
    <p:extLst>
      <p:ext uri="{BB962C8B-B14F-4D97-AF65-F5344CB8AC3E}">
        <p14:creationId xmlns:p14="http://schemas.microsoft.com/office/powerpoint/2010/main" val="238018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3AC82B-4160-4F54-A620-6263C99414CA}" type="datetime1">
              <a:rPr lang="en-US" smtClean="0"/>
              <a:t>01/01/2020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1F6E0-76C4-44BA-8DB3-5F380EAB4D46}" type="slidenum">
              <a:rPr lang="en-US" smtClean="0"/>
              <a:t>‹#›</a:t>
            </a:fld>
            <a:endParaRPr lang="en-US"/>
          </a:p>
        </p:txBody>
      </p:sp>
    </p:spTree>
    <p:extLst>
      <p:ext uri="{BB962C8B-B14F-4D97-AF65-F5344CB8AC3E}">
        <p14:creationId xmlns:p14="http://schemas.microsoft.com/office/powerpoint/2010/main" val="9588341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cirp.org/pdf/JDAIP_2016120616392257.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researchgate.net/publication/224146066_Analysis_of_Hu's_moment_invariants_on_image_scaling_and_rota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athworks.com/matlabcentral/fileexchange/35329-simple-edge-detection-using-classical-haralick-metho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haralick.org/journals/TexturalFeatures.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medium.com/all-things-ai/in-depth-parameter-tuning-for-svc-758215394769" TargetMode="Externa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owardsdatascience.com/how-to-do-everything-in-computer-vision-2b442c469928" TargetMode="External"/><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cikit-mage.org/docs/dev/auto_examples/features_detection/plot_hog.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264C59-5C65-4C40-9D65-F74C8008C284}"/>
              </a:ext>
            </a:extLst>
          </p:cNvPr>
          <p:cNvSpPr>
            <a:spLocks noGrp="1"/>
          </p:cNvSpPr>
          <p:nvPr>
            <p:ph type="ctrTitle"/>
          </p:nvPr>
        </p:nvSpPr>
        <p:spPr>
          <a:xfrm>
            <a:off x="1456267" y="446990"/>
            <a:ext cx="9144000" cy="2387600"/>
          </a:xfrm>
        </p:spPr>
        <p:txBody>
          <a:bodyPr>
            <a:normAutofit/>
          </a:bodyPr>
          <a:lstStyle/>
          <a:p>
            <a:r>
              <a:rPr lang="en-US" sz="4400" dirty="0">
                <a:solidFill>
                  <a:srgbClr val="FFC000"/>
                </a:solidFill>
                <a:latin typeface="Times New Roman" panose="02020603050405020304" pitchFamily="18" charset="0"/>
                <a:cs typeface="Times New Roman" panose="02020603050405020304" pitchFamily="18" charset="0"/>
              </a:rPr>
              <a:t>MÁY HỌC</a:t>
            </a:r>
            <a:br>
              <a:rPr lang="en-US" sz="4400" dirty="0">
                <a:solidFill>
                  <a:srgbClr val="FFC000"/>
                </a:solidFill>
                <a:latin typeface="Times New Roman" panose="02020603050405020304" pitchFamily="18" charset="0"/>
                <a:cs typeface="Times New Roman" panose="02020603050405020304" pitchFamily="18" charset="0"/>
              </a:rPr>
            </a:br>
            <a:r>
              <a:rPr lang="en-US" sz="3200" dirty="0">
                <a:solidFill>
                  <a:srgbClr val="FFC000"/>
                </a:solidFill>
                <a:latin typeface="Times New Roman" panose="02020603050405020304" pitchFamily="18" charset="0"/>
                <a:cs typeface="Times New Roman" panose="02020603050405020304" pitchFamily="18" charset="0"/>
              </a:rPr>
              <a:t>TRONG</a:t>
            </a:r>
            <a:r>
              <a:rPr lang="en-US" sz="4400" dirty="0">
                <a:solidFill>
                  <a:srgbClr val="FFC000"/>
                </a:solidFill>
                <a:latin typeface="Times New Roman" panose="02020603050405020304" pitchFamily="18" charset="0"/>
                <a:cs typeface="Times New Roman" panose="02020603050405020304" pitchFamily="18" charset="0"/>
              </a:rPr>
              <a:t/>
            </a:r>
            <a:br>
              <a:rPr lang="en-US" sz="4400" dirty="0">
                <a:solidFill>
                  <a:srgbClr val="FFC000"/>
                </a:solidFill>
                <a:latin typeface="Times New Roman" panose="02020603050405020304" pitchFamily="18" charset="0"/>
                <a:cs typeface="Times New Roman" panose="02020603050405020304" pitchFamily="18" charset="0"/>
              </a:rPr>
            </a:br>
            <a:r>
              <a:rPr lang="en-US" sz="4400" dirty="0">
                <a:solidFill>
                  <a:srgbClr val="FFC000"/>
                </a:solidFill>
                <a:latin typeface="Times New Roman" panose="02020603050405020304" pitchFamily="18" charset="0"/>
                <a:cs typeface="Times New Roman" panose="02020603050405020304" pitchFamily="18" charset="0"/>
              </a:rPr>
              <a:t>THỊ GIÁC MÁY TÍNH</a:t>
            </a:r>
          </a:p>
        </p:txBody>
      </p:sp>
      <p:sp>
        <p:nvSpPr>
          <p:cNvPr id="3" name="Subtitle 2">
            <a:extLst>
              <a:ext uri="{FF2B5EF4-FFF2-40B4-BE49-F238E27FC236}">
                <a16:creationId xmlns:a16="http://schemas.microsoft.com/office/drawing/2014/main" xmlns="" id="{4B323D84-0796-40D3-96F8-042EA64550BF}"/>
              </a:ext>
            </a:extLst>
          </p:cNvPr>
          <p:cNvSpPr>
            <a:spLocks noGrp="1"/>
          </p:cNvSpPr>
          <p:nvPr>
            <p:ph type="subTitle" idx="1"/>
          </p:nvPr>
        </p:nvSpPr>
        <p:spPr>
          <a:xfrm>
            <a:off x="2995350" y="3325590"/>
            <a:ext cx="6201299" cy="1972687"/>
          </a:xfrm>
        </p:spPr>
        <p:txBody>
          <a:bodyPr>
            <a:normAutofit/>
          </a:bodyPr>
          <a:lstStyle/>
          <a:p>
            <a:r>
              <a:rPr lang="en-US" sz="6600" b="1" dirty="0">
                <a:solidFill>
                  <a:srgbClr val="FFC000"/>
                </a:solidFill>
                <a:latin typeface="Times New Roman" panose="02020603050405020304" pitchFamily="18" charset="0"/>
                <a:cs typeface="Times New Roman" panose="02020603050405020304" pitchFamily="18" charset="0"/>
              </a:rPr>
              <a:t>Fruit Detection</a:t>
            </a:r>
          </a:p>
        </p:txBody>
      </p:sp>
      <p:sp>
        <p:nvSpPr>
          <p:cNvPr id="5" name="TextBox 4">
            <a:extLst>
              <a:ext uri="{FF2B5EF4-FFF2-40B4-BE49-F238E27FC236}">
                <a16:creationId xmlns:a16="http://schemas.microsoft.com/office/drawing/2014/main" xmlns="" id="{8B757DB9-9EDE-459B-9843-1962B3BB97F6}"/>
              </a:ext>
            </a:extLst>
          </p:cNvPr>
          <p:cNvSpPr txBox="1"/>
          <p:nvPr/>
        </p:nvSpPr>
        <p:spPr>
          <a:xfrm>
            <a:off x="1168705" y="4836612"/>
            <a:ext cx="3513667" cy="923330"/>
          </a:xfrm>
          <a:prstGeom prst="rect">
            <a:avLst/>
          </a:prstGeom>
          <a:noFill/>
        </p:spPr>
        <p:txBody>
          <a:bodyPr wrap="square" rtlCol="0">
            <a:spAutoFit/>
          </a:bodyPr>
          <a:lstStyle/>
          <a:p>
            <a:r>
              <a:rPr lang="en-US" dirty="0" err="1">
                <a:solidFill>
                  <a:srgbClr val="FFC000"/>
                </a:solidFill>
                <a:latin typeface="Times New Roman" panose="02020603050405020304" pitchFamily="18" charset="0"/>
                <a:cs typeface="Times New Roman" panose="02020603050405020304" pitchFamily="18" charset="0"/>
              </a:rPr>
              <a:t>Nhóm</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thực</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hiện</a:t>
            </a:r>
            <a:r>
              <a:rPr lang="en-US" dirty="0">
                <a:solidFill>
                  <a:srgbClr val="FFC000"/>
                </a:solidFill>
                <a:latin typeface="Times New Roman" panose="02020603050405020304" pitchFamily="18" charset="0"/>
                <a:cs typeface="Times New Roman" panose="02020603050405020304" pitchFamily="18" charset="0"/>
              </a:rPr>
              <a:t>:</a:t>
            </a:r>
          </a:p>
          <a:p>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Đặng</a:t>
            </a:r>
            <a:r>
              <a:rPr lang="en-US" dirty="0">
                <a:solidFill>
                  <a:srgbClr val="FFC000"/>
                </a:solidFill>
                <a:latin typeface="Times New Roman" panose="02020603050405020304" pitchFamily="18" charset="0"/>
                <a:cs typeface="Times New Roman" panose="02020603050405020304" pitchFamily="18" charset="0"/>
              </a:rPr>
              <a:t> Hoàng Sang 17520967</a:t>
            </a:r>
          </a:p>
          <a:p>
            <a:r>
              <a:rPr lang="en-US" dirty="0">
                <a:solidFill>
                  <a:srgbClr val="FFC000"/>
                </a:solidFill>
                <a:latin typeface="Times New Roman" panose="02020603050405020304" pitchFamily="18" charset="0"/>
                <a:cs typeface="Times New Roman" panose="02020603050405020304" pitchFamily="18" charset="0"/>
              </a:rPr>
              <a:t>- Trần Hoàng Huy 17520591</a:t>
            </a:r>
          </a:p>
        </p:txBody>
      </p:sp>
      <p:sp>
        <p:nvSpPr>
          <p:cNvPr id="6" name="TextBox 5">
            <a:extLst>
              <a:ext uri="{FF2B5EF4-FFF2-40B4-BE49-F238E27FC236}">
                <a16:creationId xmlns:a16="http://schemas.microsoft.com/office/drawing/2014/main" xmlns="" id="{97C57B74-DF12-4FF3-B09F-6E25E58208E3}"/>
              </a:ext>
            </a:extLst>
          </p:cNvPr>
          <p:cNvSpPr txBox="1"/>
          <p:nvPr/>
        </p:nvSpPr>
        <p:spPr>
          <a:xfrm>
            <a:off x="8546837" y="4975111"/>
            <a:ext cx="2243667" cy="646331"/>
          </a:xfrm>
          <a:prstGeom prst="rect">
            <a:avLst/>
          </a:prstGeom>
          <a:noFill/>
        </p:spPr>
        <p:txBody>
          <a:bodyPr wrap="square" rtlCol="0">
            <a:spAutoFit/>
          </a:bodyPr>
          <a:lstStyle/>
          <a:p>
            <a:r>
              <a:rPr lang="en-US" dirty="0" err="1">
                <a:solidFill>
                  <a:srgbClr val="FFC000"/>
                </a:solidFill>
                <a:latin typeface="Times New Roman" panose="02020603050405020304" pitchFamily="18" charset="0"/>
                <a:cs typeface="Times New Roman" panose="02020603050405020304" pitchFamily="18" charset="0"/>
              </a:rPr>
              <a:t>Gv</a:t>
            </a:r>
            <a:r>
              <a:rPr lang="en-US" dirty="0">
                <a:solidFill>
                  <a:srgbClr val="FFC000"/>
                </a:solidFill>
                <a:latin typeface="Times New Roman" panose="02020603050405020304" pitchFamily="18" charset="0"/>
                <a:cs typeface="Times New Roman" panose="02020603050405020304" pitchFamily="18" charset="0"/>
              </a:rPr>
              <a:t> h</a:t>
            </a:r>
            <a:r>
              <a:rPr lang="vi-VN" dirty="0">
                <a:solidFill>
                  <a:srgbClr val="FFC000"/>
                </a:solidFill>
                <a:latin typeface="Times New Roman" panose="02020603050405020304" pitchFamily="18" charset="0"/>
                <a:cs typeface="Times New Roman" panose="02020603050405020304" pitchFamily="18" charset="0"/>
              </a:rPr>
              <a:t>ư</a:t>
            </a:r>
            <a:r>
              <a:rPr lang="en-US" dirty="0" err="1">
                <a:solidFill>
                  <a:srgbClr val="FFC000"/>
                </a:solidFill>
                <a:latin typeface="Times New Roman" panose="02020603050405020304" pitchFamily="18" charset="0"/>
                <a:cs typeface="Times New Roman" panose="02020603050405020304" pitchFamily="18" charset="0"/>
              </a:rPr>
              <a:t>ớng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dẫn</a:t>
            </a:r>
            <a:r>
              <a:rPr lang="en-US" dirty="0">
                <a:solidFill>
                  <a:srgbClr val="FFC000"/>
                </a:solidFill>
                <a:latin typeface="Times New Roman" panose="02020603050405020304" pitchFamily="18" charset="0"/>
                <a:cs typeface="Times New Roman" panose="02020603050405020304" pitchFamily="18" charset="0"/>
              </a:rPr>
              <a:t>:</a:t>
            </a:r>
            <a:br>
              <a:rPr lang="en-US" dirty="0">
                <a:solidFill>
                  <a:srgbClr val="FFC000"/>
                </a:solidFill>
                <a:latin typeface="Times New Roman" panose="02020603050405020304" pitchFamily="18" charset="0"/>
                <a:cs typeface="Times New Roman" panose="02020603050405020304" pitchFamily="18" charset="0"/>
              </a:rPr>
            </a:br>
            <a:r>
              <a:rPr lang="en-US" dirty="0">
                <a:solidFill>
                  <a:srgbClr val="FFC000"/>
                </a:solidFill>
                <a:latin typeface="Times New Roman" panose="02020603050405020304" pitchFamily="18" charset="0"/>
                <a:cs typeface="Times New Roman" panose="02020603050405020304" pitchFamily="18" charset="0"/>
              </a:rPr>
              <a:t>TS. Mai </a:t>
            </a:r>
            <a:r>
              <a:rPr lang="en-US" dirty="0" err="1">
                <a:solidFill>
                  <a:srgbClr val="FFC000"/>
                </a:solidFill>
                <a:latin typeface="Times New Roman" panose="02020603050405020304" pitchFamily="18" charset="0"/>
                <a:cs typeface="Times New Roman" panose="02020603050405020304" pitchFamily="18" charset="0"/>
              </a:rPr>
              <a:t>Tiến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Dũng</a:t>
            </a:r>
            <a:endParaRPr lang="en-US" dirty="0">
              <a:solidFill>
                <a:srgbClr val="FFC000"/>
              </a:solidFill>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xmlns="" id="{45E44BC6-67DF-49AE-B54E-5E77934195C3}"/>
              </a:ext>
            </a:extLst>
          </p:cNvPr>
          <p:cNvSpPr>
            <a:spLocks noGrp="1"/>
          </p:cNvSpPr>
          <p:nvPr>
            <p:ph type="sldNum" sz="quarter" idx="12"/>
          </p:nvPr>
        </p:nvSpPr>
        <p:spPr/>
        <p:txBody>
          <a:bodyPr/>
          <a:lstStyle/>
          <a:p>
            <a:fld id="{0AA1F6E0-76C4-44BA-8DB3-5F380EAB4D46}" type="slidenum">
              <a:rPr lang="en-US" smtClean="0"/>
              <a:t>1</a:t>
            </a:fld>
            <a:endParaRPr lang="en-US"/>
          </a:p>
        </p:txBody>
      </p:sp>
      <p:cxnSp>
        <p:nvCxnSpPr>
          <p:cNvPr id="8" name="Straight Connector 7"/>
          <p:cNvCxnSpPr/>
          <p:nvPr/>
        </p:nvCxnSpPr>
        <p:spPr>
          <a:xfrm flipV="1">
            <a:off x="754145" y="2266342"/>
            <a:ext cx="0" cy="4591658"/>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54145" y="1818761"/>
            <a:ext cx="3026003" cy="0"/>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424333" y="1818761"/>
            <a:ext cx="2488676" cy="18854"/>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212543"/>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10</a:t>
            </a:fld>
            <a:endParaRPr lang="en-US"/>
          </a:p>
        </p:txBody>
      </p:sp>
      <p:cxnSp>
        <p:nvCxnSpPr>
          <p:cNvPr id="5" name="Straight Connector 4"/>
          <p:cNvCxnSpPr/>
          <p:nvPr/>
        </p:nvCxnSpPr>
        <p:spPr>
          <a:xfrm>
            <a:off x="-103695" y="6356350"/>
            <a:ext cx="12433955" cy="0"/>
          </a:xfrm>
          <a:prstGeom prst="line">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744718" y="1197204"/>
            <a:ext cx="28280" cy="5159146"/>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961535" y="707011"/>
            <a:ext cx="2931736"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126503" y="808451"/>
            <a:ext cx="2601799" cy="523220"/>
          </a:xfrm>
          <a:prstGeom prst="rect">
            <a:avLst/>
          </a:prstGeom>
          <a:noFill/>
        </p:spPr>
        <p:txBody>
          <a:bodyPr wrap="square" rtlCol="0">
            <a:spAutoFit/>
          </a:bodyPr>
          <a:lstStyle/>
          <a:p>
            <a:r>
              <a:rPr lang="en-US" sz="2800" dirty="0">
                <a:solidFill>
                  <a:srgbClr val="FFC000"/>
                </a:solidFill>
                <a:latin typeface="Times New Roman" panose="02020603050405020304" pitchFamily="18" charset="0"/>
                <a:cs typeface="Times New Roman" panose="02020603050405020304" pitchFamily="18" charset="0"/>
              </a:rPr>
              <a:t>Color Histogram </a:t>
            </a:r>
          </a:p>
        </p:txBody>
      </p:sp>
      <p:sp>
        <p:nvSpPr>
          <p:cNvPr id="15" name="TextBox 14"/>
          <p:cNvSpPr txBox="1"/>
          <p:nvPr/>
        </p:nvSpPr>
        <p:spPr>
          <a:xfrm>
            <a:off x="961535" y="4096962"/>
            <a:ext cx="6294030" cy="1754326"/>
          </a:xfrm>
          <a:prstGeom prst="rect">
            <a:avLst/>
          </a:prstGeom>
          <a:noFill/>
        </p:spPr>
        <p:txBody>
          <a:bodyPr wrap="square" rtlCol="0">
            <a:spAutoFit/>
          </a:bodyPr>
          <a:lstStyle/>
          <a:p>
            <a:r>
              <a:rPr lang="vi-VN" dirty="0">
                <a:latin typeface="+mj-lt"/>
              </a:rPr>
              <a:t>Color histogram (màu sắc) là một dạng đặc t</a:t>
            </a:r>
            <a:r>
              <a:rPr lang="en-US" dirty="0" err="1">
                <a:latin typeface="Times New Roman" panose="02020603050405020304" pitchFamily="18" charset="0"/>
                <a:cs typeface="Times New Roman" panose="02020603050405020304" pitchFamily="18" charset="0"/>
              </a:rPr>
              <a:t>rư</a:t>
            </a:r>
            <a:r>
              <a:rPr lang="vi-VN" dirty="0">
                <a:latin typeface="+mj-lt"/>
              </a:rPr>
              <a:t>ng toàn cục biểu diễn phân phối của các màu trên ảnh. Color histogram thống kê số lượng các pixel có giá trị nằm trong một khoảng màu nhất định cho trước. Color histogram có thể tính trên các dạng ảnh RGB hoặc HSV, thông dụng là HSV (Hue – vùng màu, Saturation – độ bão hòa màu, Value – độ sáng)</a:t>
            </a:r>
            <a:endParaRPr lang="en-US" dirty="0">
              <a:latin typeface="+mj-lt"/>
            </a:endParaRPr>
          </a:p>
        </p:txBody>
      </p:sp>
      <p:pic>
        <p:nvPicPr>
          <p:cNvPr id="6" name="Picture 5"/>
          <p:cNvPicPr>
            <a:picLocks noChangeAspect="1"/>
          </p:cNvPicPr>
          <p:nvPr/>
        </p:nvPicPr>
        <p:blipFill>
          <a:blip r:embed="rId2"/>
          <a:stretch>
            <a:fillRect/>
          </a:stretch>
        </p:blipFill>
        <p:spPr>
          <a:xfrm>
            <a:off x="7627288" y="3362485"/>
            <a:ext cx="3726512" cy="2807646"/>
          </a:xfrm>
          <a:prstGeom prst="rect">
            <a:avLst/>
          </a:prstGeom>
        </p:spPr>
      </p:pic>
      <p:pic>
        <p:nvPicPr>
          <p:cNvPr id="7" name="Picture 6"/>
          <p:cNvPicPr>
            <a:picLocks noChangeAspect="1"/>
          </p:cNvPicPr>
          <p:nvPr/>
        </p:nvPicPr>
        <p:blipFill>
          <a:blip r:embed="rId3"/>
          <a:stretch>
            <a:fillRect/>
          </a:stretch>
        </p:blipFill>
        <p:spPr>
          <a:xfrm>
            <a:off x="7627288" y="915732"/>
            <a:ext cx="3726512" cy="2518583"/>
          </a:xfrm>
          <a:prstGeom prst="rect">
            <a:avLst/>
          </a:prstGeom>
        </p:spPr>
      </p:pic>
    </p:spTree>
    <p:extLst>
      <p:ext uri="{BB962C8B-B14F-4D97-AF65-F5344CB8AC3E}">
        <p14:creationId xmlns:p14="http://schemas.microsoft.com/office/powerpoint/2010/main" val="354157351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solidFill>
                  <a:prstClr val="white">
                    <a:tint val="75000"/>
                  </a:prstClr>
                </a:solidFill>
              </a:rPr>
              <a:pPr/>
              <a:t>11</a:t>
            </a:fld>
            <a:endParaRPr lang="en-US">
              <a:solidFill>
                <a:prstClr val="white">
                  <a:tint val="75000"/>
                </a:prstClr>
              </a:solidFill>
            </a:endParaRPr>
          </a:p>
        </p:txBody>
      </p:sp>
      <p:cxnSp>
        <p:nvCxnSpPr>
          <p:cNvPr id="5" name="Straight Connector 4"/>
          <p:cNvCxnSpPr/>
          <p:nvPr/>
        </p:nvCxnSpPr>
        <p:spPr>
          <a:xfrm>
            <a:off x="-103695" y="6356350"/>
            <a:ext cx="12433955" cy="0"/>
          </a:xfrm>
          <a:prstGeom prst="line">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98174" y="895763"/>
            <a:ext cx="10724321"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đếm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pixel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0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255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256x256x256,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này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giỏ</a:t>
            </a:r>
            <a:r>
              <a:rPr lang="en-US" dirty="0">
                <a:latin typeface="Times New Roman" panose="02020603050405020304" pitchFamily="18" charset="0"/>
                <a:cs typeface="Times New Roman" panose="02020603050405020304" pitchFamily="18" charset="0"/>
              </a:rPr>
              <a:t>.</a:t>
            </a:r>
          </a:p>
          <a:p>
            <a:endParaRPr lang="en-US" dirty="0"/>
          </a:p>
        </p:txBody>
      </p:sp>
      <p:sp>
        <p:nvSpPr>
          <p:cNvPr id="29" name="TextBox 28"/>
          <p:cNvSpPr txBox="1"/>
          <p:nvPr/>
        </p:nvSpPr>
        <p:spPr>
          <a:xfrm>
            <a:off x="457201" y="1819093"/>
            <a:ext cx="3607904"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a:t>
            </a:r>
          </a:p>
          <a:p>
            <a:endParaRPr lang="en-US" dirty="0"/>
          </a:p>
        </p:txBody>
      </p:sp>
      <p:pic>
        <p:nvPicPr>
          <p:cNvPr id="30" name="Picture 29"/>
          <p:cNvPicPr>
            <a:picLocks noChangeAspect="1"/>
          </p:cNvPicPr>
          <p:nvPr/>
        </p:nvPicPr>
        <p:blipFill>
          <a:blip r:embed="rId2"/>
          <a:stretch>
            <a:fillRect/>
          </a:stretch>
        </p:blipFill>
        <p:spPr>
          <a:xfrm>
            <a:off x="6800226" y="1993131"/>
            <a:ext cx="4553574" cy="3358184"/>
          </a:xfrm>
          <a:prstGeom prst="rect">
            <a:avLst/>
          </a:prstGeom>
        </p:spPr>
      </p:pic>
      <p:pic>
        <p:nvPicPr>
          <p:cNvPr id="34" name="Picture 33"/>
          <p:cNvPicPr>
            <a:picLocks noChangeAspect="1"/>
          </p:cNvPicPr>
          <p:nvPr/>
        </p:nvPicPr>
        <p:blipFill>
          <a:blip r:embed="rId3"/>
          <a:stretch>
            <a:fillRect/>
          </a:stretch>
        </p:blipFill>
        <p:spPr>
          <a:xfrm>
            <a:off x="1600527" y="1977653"/>
            <a:ext cx="4512755" cy="3358185"/>
          </a:xfrm>
          <a:prstGeom prst="rect">
            <a:avLst/>
          </a:prstGeom>
        </p:spPr>
      </p:pic>
      <p:sp>
        <p:nvSpPr>
          <p:cNvPr id="35" name="TextBox 34"/>
          <p:cNvSpPr txBox="1"/>
          <p:nvPr/>
        </p:nvSpPr>
        <p:spPr>
          <a:xfrm>
            <a:off x="2937013" y="5525353"/>
            <a:ext cx="225618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Bins = 256</a:t>
            </a:r>
          </a:p>
        </p:txBody>
      </p:sp>
      <p:sp>
        <p:nvSpPr>
          <p:cNvPr id="36" name="TextBox 35"/>
          <p:cNvSpPr txBox="1"/>
          <p:nvPr/>
        </p:nvSpPr>
        <p:spPr>
          <a:xfrm>
            <a:off x="8610600" y="5525353"/>
            <a:ext cx="225618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Bins = 8</a:t>
            </a:r>
          </a:p>
        </p:txBody>
      </p:sp>
    </p:spTree>
    <p:extLst>
      <p:ext uri="{BB962C8B-B14F-4D97-AF65-F5344CB8AC3E}">
        <p14:creationId xmlns:p14="http://schemas.microsoft.com/office/powerpoint/2010/main" val="205761661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12</a:t>
            </a:fld>
            <a:endParaRPr lang="en-US"/>
          </a:p>
        </p:txBody>
      </p:sp>
      <p:pic>
        <p:nvPicPr>
          <p:cNvPr id="5" name="Picture 4"/>
          <p:cNvPicPr>
            <a:picLocks noChangeAspect="1"/>
          </p:cNvPicPr>
          <p:nvPr/>
        </p:nvPicPr>
        <p:blipFill>
          <a:blip r:embed="rId2"/>
          <a:stretch>
            <a:fillRect/>
          </a:stretch>
        </p:blipFill>
        <p:spPr>
          <a:xfrm>
            <a:off x="3985591" y="1087216"/>
            <a:ext cx="4015407" cy="3678194"/>
          </a:xfrm>
          <a:prstGeom prst="rect">
            <a:avLst/>
          </a:prstGeom>
        </p:spPr>
      </p:pic>
      <p:pic>
        <p:nvPicPr>
          <p:cNvPr id="6" name="Picture 5"/>
          <p:cNvPicPr>
            <a:picLocks noChangeAspect="1"/>
          </p:cNvPicPr>
          <p:nvPr/>
        </p:nvPicPr>
        <p:blipFill>
          <a:blip r:embed="rId3"/>
          <a:stretch>
            <a:fillRect/>
          </a:stretch>
        </p:blipFill>
        <p:spPr>
          <a:xfrm>
            <a:off x="8000999" y="1049598"/>
            <a:ext cx="3737113" cy="3715812"/>
          </a:xfrm>
          <a:prstGeom prst="rect">
            <a:avLst/>
          </a:prstGeom>
        </p:spPr>
      </p:pic>
      <p:sp>
        <p:nvSpPr>
          <p:cNvPr id="7" name="TextBox 6"/>
          <p:cNvSpPr txBox="1"/>
          <p:nvPr/>
        </p:nvSpPr>
        <p:spPr>
          <a:xfrm>
            <a:off x="5501860" y="5006882"/>
            <a:ext cx="5601254"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histogram 3 </a:t>
            </a: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với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8 </a:t>
            </a:r>
          </a:p>
        </p:txBody>
      </p:sp>
      <p:cxnSp>
        <p:nvCxnSpPr>
          <p:cNvPr id="8" name="Straight Connector 7"/>
          <p:cNvCxnSpPr/>
          <p:nvPr/>
        </p:nvCxnSpPr>
        <p:spPr>
          <a:xfrm>
            <a:off x="-103695" y="6356350"/>
            <a:ext cx="12433955" cy="0"/>
          </a:xfrm>
          <a:prstGeom prst="line">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8723" y="3023852"/>
            <a:ext cx="3617844"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Vậy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chia </a:t>
            </a:r>
            <a:r>
              <a:rPr lang="en-US" dirty="0" err="1">
                <a:latin typeface="Times New Roman" panose="02020603050405020304" pitchFamily="18" charset="0"/>
                <a:cs typeface="Times New Roman" panose="02020603050405020304" pitchFamily="18" charset="0"/>
              </a:rPr>
              <a:t>giỏ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còn 8 x 8 x 8 </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đó,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Color Histogram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làm </a:t>
            </a:r>
            <a:r>
              <a:rPr lang="en-US" dirty="0" err="1">
                <a:latin typeface="Times New Roman" panose="02020603050405020304" pitchFamily="18" charset="0"/>
                <a:cs typeface="Times New Roman" panose="02020603050405020304" pitchFamily="18" charset="0"/>
              </a:rPr>
              <a:t>phẳng</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được 1 </a:t>
            </a:r>
            <a:r>
              <a:rPr lang="en-US" dirty="0" err="1">
                <a:latin typeface="Times New Roman" panose="02020603050405020304" pitchFamily="18" charset="0"/>
                <a:cs typeface="Times New Roman" panose="02020603050405020304" pitchFamily="18" charset="0"/>
              </a:rPr>
              <a:t>mảng</a:t>
            </a:r>
            <a:r>
              <a:rPr lang="en-US" dirty="0">
                <a:latin typeface="Times New Roman" panose="02020603050405020304" pitchFamily="18" charset="0"/>
                <a:cs typeface="Times New Roman" panose="02020603050405020304" pitchFamily="18" charset="0"/>
              </a:rPr>
              <a:t> với 512 phần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7843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13</a:t>
            </a:fld>
            <a:endParaRPr lang="en-US"/>
          </a:p>
        </p:txBody>
      </p:sp>
      <p:cxnSp>
        <p:nvCxnSpPr>
          <p:cNvPr id="5" name="Straight Connector 4"/>
          <p:cNvCxnSpPr/>
          <p:nvPr/>
        </p:nvCxnSpPr>
        <p:spPr>
          <a:xfrm>
            <a:off x="-103695" y="6356350"/>
            <a:ext cx="12433955" cy="0"/>
          </a:xfrm>
          <a:prstGeom prst="line">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744718" y="1197204"/>
            <a:ext cx="28280" cy="5159146"/>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961535" y="707011"/>
            <a:ext cx="2366128"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183152" y="819339"/>
            <a:ext cx="3440783" cy="523220"/>
          </a:xfrm>
          <a:prstGeom prst="rect">
            <a:avLst/>
          </a:prstGeom>
          <a:noFill/>
        </p:spPr>
        <p:txBody>
          <a:bodyPr wrap="square" rtlCol="0">
            <a:spAutoFit/>
          </a:bodyPr>
          <a:lstStyle/>
          <a:p>
            <a:r>
              <a:rPr lang="en-US" sz="2800" dirty="0">
                <a:solidFill>
                  <a:srgbClr val="FFC000"/>
                </a:solidFill>
                <a:latin typeface="Times New Roman" panose="02020603050405020304" pitchFamily="18" charset="0"/>
                <a:cs typeface="Times New Roman" panose="02020603050405020304" pitchFamily="18" charset="0"/>
              </a:rPr>
              <a:t>Hu </a:t>
            </a:r>
            <a:r>
              <a:rPr lang="en-US" sz="2800" dirty="0" err="1">
                <a:solidFill>
                  <a:srgbClr val="FFC000"/>
                </a:solidFill>
                <a:latin typeface="Times New Roman" panose="02020603050405020304" pitchFamily="18" charset="0"/>
                <a:cs typeface="Times New Roman" panose="02020603050405020304" pitchFamily="18" charset="0"/>
              </a:rPr>
              <a:t>Monents</a:t>
            </a:r>
            <a:endParaRPr lang="en-US" sz="2800" dirty="0">
              <a:solidFill>
                <a:srgbClr val="FFC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961535" y="2096720"/>
            <a:ext cx="4251489" cy="31393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Hu Monents (hình dạng) là một Image Descriptor sử dụng các phép thống kê để mô tả hình dạng của một đối tượng có trong bức ảnh nhị phân hoặc edged-image.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Hu Moments Image Descriptor trả về một Feature Vector gồm 7 giá 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với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xám</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Feature Vector này sẽ được so sánh với nhau để xác định sự tương đồng giữa hai vật thể</a:t>
            </a:r>
            <a:r>
              <a:rPr lang="en-US" dirty="0">
                <a:latin typeface="Times New Roman" panose="02020603050405020304" pitchFamily="18" charset="0"/>
                <a:cs typeface="Times New Roman" panose="02020603050405020304" pitchFamily="18" charset="0"/>
              </a:rPr>
              <a:t>.</a:t>
            </a:r>
          </a:p>
        </p:txBody>
      </p:sp>
      <p:sp>
        <p:nvSpPr>
          <p:cNvPr id="18" name="TextBox 17"/>
          <p:cNvSpPr txBox="1"/>
          <p:nvPr/>
        </p:nvSpPr>
        <p:spPr>
          <a:xfrm>
            <a:off x="6998617" y="5714930"/>
            <a:ext cx="4779390" cy="253916"/>
          </a:xfrm>
          <a:prstGeom prst="rect">
            <a:avLst/>
          </a:prstGeom>
          <a:noFill/>
        </p:spPr>
        <p:txBody>
          <a:bodyPr wrap="square" rtlCol="0">
            <a:spAutoFit/>
          </a:bodyPr>
          <a:lstStyle/>
          <a:p>
            <a:r>
              <a:rPr lang="en-US" sz="1050">
                <a:hlinkClick r:id="rId2"/>
              </a:rPr>
              <a:t>https://www.scirp.org/pdf/JDAIP_2016120616392257.pdf</a:t>
            </a:r>
            <a:endParaRPr lang="en-US" sz="1050"/>
          </a:p>
        </p:txBody>
      </p:sp>
      <p:pic>
        <p:nvPicPr>
          <p:cNvPr id="2" name="Picture 1"/>
          <p:cNvPicPr>
            <a:picLocks noChangeAspect="1"/>
          </p:cNvPicPr>
          <p:nvPr/>
        </p:nvPicPr>
        <p:blipFill>
          <a:blip r:embed="rId3"/>
          <a:stretch>
            <a:fillRect/>
          </a:stretch>
        </p:blipFill>
        <p:spPr>
          <a:xfrm>
            <a:off x="5580668" y="2096720"/>
            <a:ext cx="6330050" cy="352938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2116040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14</a:t>
            </a:fld>
            <a:endParaRPr lang="en-US"/>
          </a:p>
        </p:txBody>
      </p:sp>
      <p:cxnSp>
        <p:nvCxnSpPr>
          <p:cNvPr id="5" name="Straight Connector 4"/>
          <p:cNvCxnSpPr/>
          <p:nvPr/>
        </p:nvCxnSpPr>
        <p:spPr>
          <a:xfrm>
            <a:off x="-103695" y="6356350"/>
            <a:ext cx="12433955" cy="0"/>
          </a:xfrm>
          <a:prstGeom prst="line">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0767" y="848413"/>
            <a:ext cx="10275216" cy="1292662"/>
          </a:xfrm>
          <a:prstGeom prst="rect">
            <a:avLst/>
          </a:prstGeom>
          <a:noFill/>
        </p:spPr>
        <p:txBody>
          <a:bodyPr wrap="square" rtlCol="0">
            <a:spAutoFit/>
          </a:bodyPr>
          <a:lstStyle/>
          <a:p>
            <a:pPr marL="285750" indent="-285750">
              <a:buFontTx/>
              <a:buChar char="-"/>
            </a:pPr>
            <a:r>
              <a:rPr lang="vi-VN" sz="2000" dirty="0">
                <a:latin typeface="+mj-lt"/>
              </a:rPr>
              <a:t>Hu Moments được giới thiệu lần đầu vào năm 1962 bởi Hu, ông đã định nghĩa ra 7 công thức dùng để tính 7 giá trị trả về của Hu </a:t>
            </a:r>
            <a:r>
              <a:rPr lang="en-US" sz="2000" dirty="0">
                <a:latin typeface="+mj-lt"/>
              </a:rPr>
              <a:t>m</a:t>
            </a:r>
            <a:r>
              <a:rPr lang="vi-VN" sz="2000" dirty="0">
                <a:latin typeface="+mj-lt"/>
              </a:rPr>
              <a:t>oments.</a:t>
            </a:r>
            <a:endParaRPr lang="en-US" sz="2000" dirty="0">
              <a:latin typeface="+mj-lt"/>
            </a:endParaRPr>
          </a:p>
          <a:p>
            <a:pPr marL="285750" indent="-285750">
              <a:buFontTx/>
              <a:buChar char="-"/>
            </a:pPr>
            <a:endParaRPr lang="en-US" sz="2000" dirty="0">
              <a:latin typeface="+mj-lt"/>
            </a:endParaRPr>
          </a:p>
          <a:p>
            <a:endParaRPr lang="en-US" dirty="0"/>
          </a:p>
        </p:txBody>
      </p:sp>
      <p:sp>
        <p:nvSpPr>
          <p:cNvPr id="8" name="TextBox 7"/>
          <p:cNvSpPr txBox="1"/>
          <p:nvPr/>
        </p:nvSpPr>
        <p:spPr>
          <a:xfrm>
            <a:off x="480767" y="5336481"/>
            <a:ext cx="10133814" cy="923330"/>
          </a:xfrm>
          <a:prstGeom prst="rect">
            <a:avLst/>
          </a:prstGeom>
          <a:noFill/>
        </p:spPr>
        <p:txBody>
          <a:bodyPr wrap="square" rtlCol="0">
            <a:spAutoFit/>
          </a:bodyPr>
          <a:lstStyle/>
          <a:p>
            <a:r>
              <a:rPr lang="en-US"/>
              <a:t>Link tham khảo công thức: </a:t>
            </a:r>
            <a:r>
              <a:rPr lang="en-US">
                <a:hlinkClick r:id="rId2"/>
              </a:rPr>
              <a:t>https://www.researchgate.net/publication/224146066_Analysis_of_Hu's_moment_invariants_on_image_scaling_and_rotation</a:t>
            </a:r>
            <a:r>
              <a:rPr lang="en-US"/>
              <a:t> </a:t>
            </a:r>
          </a:p>
        </p:txBody>
      </p:sp>
      <p:sp>
        <p:nvSpPr>
          <p:cNvPr id="16" name="TextBox 15"/>
          <p:cNvSpPr txBox="1"/>
          <p:nvPr/>
        </p:nvSpPr>
        <p:spPr>
          <a:xfrm>
            <a:off x="480767" y="2237614"/>
            <a:ext cx="10275216" cy="707886"/>
          </a:xfrm>
          <a:prstGeom prst="rect">
            <a:avLst/>
          </a:prstGeom>
          <a:noFill/>
        </p:spPr>
        <p:txBody>
          <a:bodyPr wrap="square" rtlCol="0">
            <a:spAutoFit/>
          </a:bodyPr>
          <a:lstStyle/>
          <a:p>
            <a:pPr marL="285750" indent="-285750">
              <a:buFontTx/>
              <a:buChar char="-"/>
            </a:pPr>
            <a:r>
              <a:rPr lang="vi-VN" sz="2000">
                <a:latin typeface="+mj-lt"/>
              </a:rPr>
              <a:t>Các công thức để</a:t>
            </a:r>
            <a:r>
              <a:rPr lang="en-US" sz="2000">
                <a:latin typeface="+mj-lt"/>
              </a:rPr>
              <a:t> </a:t>
            </a:r>
            <a:r>
              <a:rPr lang="en-US" sz="2000">
                <a:latin typeface="Times New Roman" panose="02020603050405020304" pitchFamily="18" charset="0"/>
                <a:cs typeface="Times New Roman" panose="02020603050405020304" pitchFamily="18" charset="0"/>
              </a:rPr>
              <a:t>tính</a:t>
            </a:r>
            <a:r>
              <a:rPr lang="en-US" sz="2000">
                <a:latin typeface="+mj-lt"/>
              </a:rPr>
              <a:t> </a:t>
            </a:r>
            <a:r>
              <a:rPr lang="vi-VN" sz="2000">
                <a:latin typeface="+mj-lt"/>
              </a:rPr>
              <a:t>7 giá trị của Hu moments tương đối phức tạp. Trong thư viện Opencv có hỗ trợ công cụ để tính các giá trị này một cách nhanh chóng</a:t>
            </a:r>
            <a:endParaRPr lang="en-US" sz="2000">
              <a:latin typeface="+mj-lt"/>
            </a:endParaRPr>
          </a:p>
        </p:txBody>
      </p:sp>
      <p:sp>
        <p:nvSpPr>
          <p:cNvPr id="17" name="TextBox 16"/>
          <p:cNvSpPr txBox="1"/>
          <p:nvPr/>
        </p:nvSpPr>
        <p:spPr>
          <a:xfrm>
            <a:off x="480767" y="3433104"/>
            <a:ext cx="10275216" cy="707886"/>
          </a:xfrm>
          <a:prstGeom prst="rect">
            <a:avLst/>
          </a:prstGeom>
          <a:noFill/>
        </p:spPr>
        <p:txBody>
          <a:bodyPr wrap="square" rtlCol="0">
            <a:spAutoFit/>
          </a:bodyPr>
          <a:lstStyle/>
          <a:p>
            <a:pPr marL="285750" indent="-285750">
              <a:buFontTx/>
              <a:buChar char="-"/>
            </a:pPr>
            <a:r>
              <a:rPr lang="vi-VN" sz="2000">
                <a:latin typeface="+mj-lt"/>
              </a:rPr>
              <a:t>7 giá trị của Hu moments </a:t>
            </a:r>
            <a:r>
              <a:rPr lang="en-US" sz="2000">
                <a:latin typeface="Times New Roman" panose="02020603050405020304" pitchFamily="18" charset="0"/>
                <a:cs typeface="Times New Roman" panose="02020603050405020304" pitchFamily="18" charset="0"/>
              </a:rPr>
              <a:t>thể hiện hình dạng của vật thể trong ảnh, bất biến với:</a:t>
            </a:r>
            <a:r>
              <a:rPr lang="en-US" sz="2000">
                <a:latin typeface="+mj-lt"/>
              </a:rPr>
              <a:t> </a:t>
            </a:r>
            <a:r>
              <a:rPr lang="en-US" sz="2000">
                <a:latin typeface="Times New Roman" panose="02020603050405020304" pitchFamily="18" charset="0"/>
                <a:cs typeface="Times New Roman" panose="02020603050405020304" pitchFamily="18" charset="0"/>
              </a:rPr>
              <a:t>sự dịch chuyển,</a:t>
            </a:r>
          </a:p>
          <a:p>
            <a:r>
              <a:rPr lang="en-US" sz="2000">
                <a:latin typeface="Times New Roman" panose="02020603050405020304" pitchFamily="18" charset="0"/>
                <a:cs typeface="Times New Roman" panose="02020603050405020304" pitchFamily="18" charset="0"/>
              </a:rPr>
              <a:t>     sự xoay, shifting.</a:t>
            </a:r>
          </a:p>
        </p:txBody>
      </p:sp>
    </p:spTree>
    <p:extLst>
      <p:ext uri="{BB962C8B-B14F-4D97-AF65-F5344CB8AC3E}">
        <p14:creationId xmlns:p14="http://schemas.microsoft.com/office/powerpoint/2010/main" val="399966228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15</a:t>
            </a:fld>
            <a:endParaRPr lang="en-US"/>
          </a:p>
        </p:txBody>
      </p:sp>
      <p:cxnSp>
        <p:nvCxnSpPr>
          <p:cNvPr id="5" name="Straight Connector 4"/>
          <p:cNvCxnSpPr/>
          <p:nvPr/>
        </p:nvCxnSpPr>
        <p:spPr>
          <a:xfrm>
            <a:off x="-103695" y="6356350"/>
            <a:ext cx="12424528" cy="0"/>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744718" y="1197204"/>
            <a:ext cx="28280" cy="5159146"/>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961535" y="707011"/>
            <a:ext cx="2171132"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364267" y="786106"/>
            <a:ext cx="1621410" cy="523220"/>
          </a:xfrm>
          <a:prstGeom prst="rect">
            <a:avLst/>
          </a:prstGeom>
          <a:noFill/>
        </p:spPr>
        <p:txBody>
          <a:bodyPr wrap="square" rtlCol="0">
            <a:spAutoFit/>
          </a:bodyPr>
          <a:lstStyle/>
          <a:p>
            <a:r>
              <a:rPr lang="en-US" sz="2800" dirty="0" err="1">
                <a:solidFill>
                  <a:srgbClr val="FFC000"/>
                </a:solidFill>
                <a:latin typeface="Times New Roman" panose="02020603050405020304" pitchFamily="18" charset="0"/>
                <a:cs typeface="Times New Roman" panose="02020603050405020304" pitchFamily="18" charset="0"/>
              </a:rPr>
              <a:t>Heralick</a:t>
            </a:r>
            <a:endParaRPr lang="en-US" sz="2800" dirty="0">
              <a:solidFill>
                <a:srgbClr val="FFC00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1106010" y="3810833"/>
            <a:ext cx="4251489" cy="2031325"/>
          </a:xfrm>
          <a:prstGeom prst="rect">
            <a:avLst/>
          </a:prstGeom>
          <a:noFill/>
        </p:spPr>
        <p:txBody>
          <a:bodyPr wrap="square" rtlCol="0">
            <a:spAutoFit/>
          </a:bodyPr>
          <a:lstStyle/>
          <a:p>
            <a:r>
              <a:rPr lang="vi-VN" dirty="0">
                <a:latin typeface="+mj-lt"/>
              </a:rPr>
              <a:t>Haralick Texture (kết cấu – hoa văn) Haralick được dùng để mô tả kết cấu (texture) và hoa văn (pattern) của một bức ảnh, đối tượng, bao gồm vẻ bề ngoài (appearance), sự nhất quán (consistency) và cảm giác về bề mặt (“feeling of surface”) có trong bức ảnh</a:t>
            </a:r>
            <a:r>
              <a:rPr lang="en-US" dirty="0">
                <a:latin typeface="+mj-lt"/>
              </a:rPr>
              <a:t>.</a:t>
            </a:r>
          </a:p>
        </p:txBody>
      </p:sp>
      <p:sp>
        <p:nvSpPr>
          <p:cNvPr id="18" name="TextBox 17"/>
          <p:cNvSpPr txBox="1"/>
          <p:nvPr/>
        </p:nvSpPr>
        <p:spPr>
          <a:xfrm>
            <a:off x="6080289" y="5714930"/>
            <a:ext cx="5697718" cy="415498"/>
          </a:xfrm>
          <a:prstGeom prst="rect">
            <a:avLst/>
          </a:prstGeom>
          <a:noFill/>
        </p:spPr>
        <p:txBody>
          <a:bodyPr wrap="square" rtlCol="0">
            <a:spAutoFit/>
          </a:bodyPr>
          <a:lstStyle/>
          <a:p>
            <a:r>
              <a:rPr lang="en-US" sz="1050">
                <a:hlinkClick r:id="rId2"/>
              </a:rPr>
              <a:t>https://www.mathworks.com/matlabcentral/fileexchange/35329-simple-edge-detection-using-classical-haralick-method</a:t>
            </a:r>
            <a:endParaRPr lang="en-US" sz="1050"/>
          </a:p>
        </p:txBody>
      </p:sp>
      <p:pic>
        <p:nvPicPr>
          <p:cNvPr id="8194" name="Picture 2" descr="Káº¿t quáº£ hÃ¬nh áº£nh cho heralick image procee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289" y="2271860"/>
            <a:ext cx="5398475" cy="30779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74074514"/>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16</a:t>
            </a:fld>
            <a:endParaRPr lang="en-US"/>
          </a:p>
        </p:txBody>
      </p:sp>
      <p:cxnSp>
        <p:nvCxnSpPr>
          <p:cNvPr id="5" name="Straight Connector 4"/>
          <p:cNvCxnSpPr/>
          <p:nvPr/>
        </p:nvCxnSpPr>
        <p:spPr>
          <a:xfrm>
            <a:off x="-103695" y="6356350"/>
            <a:ext cx="11457495" cy="0"/>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1670384" y="6356350"/>
            <a:ext cx="1" cy="711068"/>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6340126" y="345258"/>
            <a:ext cx="5013674" cy="2275394"/>
          </a:xfrm>
          <a:prstGeom prst="rect">
            <a:avLst/>
          </a:prstGeom>
        </p:spPr>
      </p:pic>
      <p:sp>
        <p:nvSpPr>
          <p:cNvPr id="6" name="TextBox 5"/>
          <p:cNvSpPr txBox="1"/>
          <p:nvPr/>
        </p:nvSpPr>
        <p:spPr>
          <a:xfrm>
            <a:off x="327187" y="688156"/>
            <a:ext cx="5769775" cy="2308324"/>
          </a:xfrm>
          <a:prstGeom prst="rect">
            <a:avLst/>
          </a:prstGeom>
          <a:noFill/>
        </p:spPr>
        <p:txBody>
          <a:bodyPr wrap="square" rtlCol="0">
            <a:spAutoFit/>
          </a:bodyPr>
          <a:lstStyle/>
          <a:p>
            <a:pPr marL="285750" indent="-285750">
              <a:buFontTx/>
              <a:buChar char="-"/>
            </a:pPr>
            <a:r>
              <a:rPr lang="vi-VN" dirty="0">
                <a:latin typeface="+mj-lt"/>
              </a:rPr>
              <a:t>Haralick Texture Features được tính toán bằng cách sử dụng </a:t>
            </a:r>
            <a:r>
              <a:rPr lang="vi-VN" b="1" i="1" dirty="0">
                <a:solidFill>
                  <a:schemeClr val="accent4"/>
                </a:solidFill>
                <a:latin typeface="+mj-lt"/>
              </a:rPr>
              <a:t>Gray-Level Co-occurrence Matrix</a:t>
            </a:r>
            <a:r>
              <a:rPr lang="vi-VN" dirty="0">
                <a:solidFill>
                  <a:schemeClr val="accent4"/>
                </a:solidFill>
                <a:latin typeface="+mj-lt"/>
              </a:rPr>
              <a:t> </a:t>
            </a:r>
            <a:r>
              <a:rPr lang="vi-VN" b="1" dirty="0">
                <a:solidFill>
                  <a:schemeClr val="accent4"/>
                </a:solidFill>
                <a:latin typeface="+mj-lt"/>
              </a:rPr>
              <a:t>(</a:t>
            </a:r>
            <a:r>
              <a:rPr lang="vi-VN" b="1" i="1" dirty="0">
                <a:solidFill>
                  <a:schemeClr val="accent4"/>
                </a:solidFill>
                <a:latin typeface="+mj-lt"/>
              </a:rPr>
              <a:t>GLCM</a:t>
            </a:r>
            <a:r>
              <a:rPr lang="vi-VN" b="1" dirty="0">
                <a:solidFill>
                  <a:schemeClr val="accent4"/>
                </a:solidFill>
                <a:latin typeface="+mj-lt"/>
              </a:rPr>
              <a:t>)</a:t>
            </a:r>
            <a:r>
              <a:rPr lang="vi-VN" dirty="0">
                <a:latin typeface="+mj-lt"/>
              </a:rPr>
              <a:t>. Ma trận này đặc trưng cho kết cấu của bức ảnh bằng cách ghi lại tần suất xuất hiện trong bức ảnh của các cặp điểm ảnh liền kề với các giá trị cụ thể.</a:t>
            </a:r>
            <a:endParaRPr lang="en-US" dirty="0">
              <a:latin typeface="+mj-lt"/>
            </a:endParaRPr>
          </a:p>
          <a:p>
            <a:pPr marL="285750" indent="-285750">
              <a:buFontTx/>
              <a:buChar char="-"/>
            </a:pPr>
            <a:endParaRPr lang="en-US" dirty="0"/>
          </a:p>
          <a:p>
            <a:endParaRPr lang="en-US" dirty="0"/>
          </a:p>
          <a:p>
            <a:endParaRPr lang="en-US" dirty="0"/>
          </a:p>
        </p:txBody>
      </p:sp>
      <p:pic>
        <p:nvPicPr>
          <p:cNvPr id="8" name="Picture 7"/>
          <p:cNvPicPr>
            <a:picLocks noChangeAspect="1"/>
          </p:cNvPicPr>
          <p:nvPr/>
        </p:nvPicPr>
        <p:blipFill>
          <a:blip r:embed="rId3"/>
          <a:stretch>
            <a:fillRect/>
          </a:stretch>
        </p:blipFill>
        <p:spPr>
          <a:xfrm>
            <a:off x="6340126" y="2996480"/>
            <a:ext cx="3398911" cy="3127721"/>
          </a:xfrm>
          <a:prstGeom prst="rect">
            <a:avLst/>
          </a:prstGeom>
        </p:spPr>
      </p:pic>
      <p:sp>
        <p:nvSpPr>
          <p:cNvPr id="10" name="TextBox 9"/>
          <p:cNvSpPr txBox="1"/>
          <p:nvPr/>
        </p:nvSpPr>
        <p:spPr>
          <a:xfrm>
            <a:off x="9982200" y="4920982"/>
            <a:ext cx="1371600" cy="1200329"/>
          </a:xfrm>
          <a:prstGeom prst="rect">
            <a:avLst/>
          </a:prstGeom>
          <a:noFill/>
        </p:spPr>
        <p:txBody>
          <a:bodyPr wrap="square" rtlCol="0">
            <a:spAutoFit/>
          </a:bodyPr>
          <a:lstStyle/>
          <a:p>
            <a:r>
              <a:rPr lang="en-US"/>
              <a:t>4 dạng khác nhau để xây dựng ma trận GLCM</a:t>
            </a:r>
          </a:p>
        </p:txBody>
      </p:sp>
      <p:sp>
        <p:nvSpPr>
          <p:cNvPr id="17" name="TextBox 16"/>
          <p:cNvSpPr txBox="1"/>
          <p:nvPr/>
        </p:nvSpPr>
        <p:spPr>
          <a:xfrm>
            <a:off x="327187" y="2620652"/>
            <a:ext cx="5864890" cy="2677656"/>
          </a:xfrm>
          <a:prstGeom prst="rect">
            <a:avLst/>
          </a:prstGeom>
          <a:noFill/>
        </p:spPr>
        <p:txBody>
          <a:bodyPr wrap="square" rtlCol="0">
            <a:spAutoFit/>
          </a:bodyPr>
          <a:lstStyle/>
          <a:p>
            <a:pPr marL="342900" indent="-342900">
              <a:buFontTx/>
              <a:buChar char="-"/>
            </a:pP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4 ma </a:t>
            </a:r>
            <a:r>
              <a:rPr lang="en-US" dirty="0" err="1">
                <a:latin typeface="Times New Roman" panose="02020603050405020304" pitchFamily="18" charset="0"/>
                <a:cs typeface="Times New Roman" panose="02020603050405020304" pitchFamily="18" charset="0"/>
              </a:rPr>
              <a:t>trận</a:t>
            </a:r>
            <a:r>
              <a:rPr lang="en-US" dirty="0">
                <a:latin typeface="Times New Roman" panose="02020603050405020304" pitchFamily="18" charset="0"/>
                <a:cs typeface="Times New Roman" panose="02020603050405020304" pitchFamily="18" charset="0"/>
              </a:rPr>
              <a:t> GLCM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được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Haralick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13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342900" indent="-342900">
              <a:buFontTx/>
              <a:buChar char="-"/>
            </a:pPr>
            <a:endParaRPr lang="en-US" dirty="0">
              <a:latin typeface="Times New Roman" panose="02020603050405020304" pitchFamily="18" charset="0"/>
              <a:cs typeface="Times New Roman" panose="02020603050405020304" pitchFamily="18" charset="0"/>
            </a:endParaRPr>
          </a:p>
          <a:p>
            <a:pPr marL="285750" indent="-285750">
              <a:buFontTx/>
              <a:buChar char="-"/>
            </a:pPr>
            <a:r>
              <a:rPr lang="vi-VN" dirty="0">
                <a:latin typeface="Times New Roman" panose="02020603050405020304" pitchFamily="18" charset="0"/>
                <a:cs typeface="Times New Roman" panose="02020603050405020304" pitchFamily="18" charset="0"/>
              </a:rPr>
              <a:t>Các giá trị này sẽ được dùng để mô tả sự tương phản (contrast), tương quan (correlation), sự khác biệt (dissimilarity), entropy, tính đồng nhất (homogeneity) và các đặc tính thống kê khác</a:t>
            </a:r>
            <a:r>
              <a:rPr lang="en-US" dirty="0">
                <a:latin typeface="Times New Roman" panose="02020603050405020304" pitchFamily="18" charset="0"/>
                <a:cs typeface="Times New Roman" panose="02020603050405020304" pitchFamily="18" charset="0"/>
              </a:rPr>
              <a:t>.</a:t>
            </a:r>
          </a:p>
          <a:p>
            <a:endParaRPr lang="en-US" dirty="0"/>
          </a:p>
          <a:p>
            <a:endParaRPr lang="en-US" dirty="0"/>
          </a:p>
        </p:txBody>
      </p:sp>
      <p:sp>
        <p:nvSpPr>
          <p:cNvPr id="11" name="TextBox 10"/>
          <p:cNvSpPr txBox="1"/>
          <p:nvPr/>
        </p:nvSpPr>
        <p:spPr>
          <a:xfrm>
            <a:off x="545847" y="5592499"/>
            <a:ext cx="542757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Link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hlinkClick r:id="rId4"/>
              </a:rPr>
              <a:t>http://haralick.org/journals/TexturalFeatures.pdf</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850598"/>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2CBE1DE-8463-4473-B8DF-6713E699D1FE}"/>
              </a:ext>
            </a:extLst>
          </p:cNvPr>
          <p:cNvSpPr>
            <a:spLocks noGrp="1"/>
          </p:cNvSpPr>
          <p:nvPr>
            <p:ph idx="1"/>
          </p:nvPr>
        </p:nvSpPr>
        <p:spPr>
          <a:xfrm>
            <a:off x="3072746" y="1903642"/>
            <a:ext cx="6693816" cy="4009567"/>
          </a:xfrm>
        </p:spPr>
        <p:txBody>
          <a:bodyPr/>
          <a:lstStyle/>
          <a:p>
            <a:pPr marL="0" indent="0">
              <a:buNone/>
            </a:pPr>
            <a:r>
              <a:rPr lang="en-US" dirty="0" err="1">
                <a:solidFill>
                  <a:srgbClr val="FFC000"/>
                </a:solidFill>
                <a:latin typeface="Times New Roman" panose="02020603050405020304" pitchFamily="18" charset="0"/>
                <a:cs typeface="Times New Roman" panose="02020603050405020304" pitchFamily="18" charset="0"/>
              </a:rPr>
              <a:t>Các</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mô</a:t>
            </a:r>
            <a:r>
              <a:rPr lang="en-US" dirty="0">
                <a:solidFill>
                  <a:srgbClr val="FFC000"/>
                </a:solidFill>
                <a:latin typeface="Times New Roman" panose="02020603050405020304" pitchFamily="18" charset="0"/>
                <a:cs typeface="Times New Roman" panose="02020603050405020304" pitchFamily="18" charset="0"/>
              </a:rPr>
              <a:t> </a:t>
            </a:r>
            <a:r>
              <a:rPr lang="en-US" err="1">
                <a:solidFill>
                  <a:srgbClr val="FFC000"/>
                </a:solidFill>
                <a:latin typeface="Times New Roman" panose="02020603050405020304" pitchFamily="18" charset="0"/>
                <a:cs typeface="Times New Roman" panose="02020603050405020304" pitchFamily="18" charset="0"/>
              </a:rPr>
              <a:t>hình</a:t>
            </a:r>
            <a:r>
              <a:rPr lang="en-US">
                <a:solidFill>
                  <a:srgbClr val="FFC000"/>
                </a:solidFill>
                <a:latin typeface="Times New Roman" panose="02020603050405020304" pitchFamily="18" charset="0"/>
                <a:cs typeface="Times New Roman" panose="02020603050405020304" pitchFamily="18" charset="0"/>
              </a:rPr>
              <a:t> Học máy:</a:t>
            </a:r>
            <a:endParaRPr lang="en-US" dirty="0">
              <a:solidFill>
                <a:srgbClr val="FFC000"/>
              </a:solidFill>
              <a:latin typeface="Times New Roman" panose="02020603050405020304" pitchFamily="18" charset="0"/>
              <a:cs typeface="Times New Roman" panose="02020603050405020304" pitchFamily="18" charset="0"/>
            </a:endParaRPr>
          </a:p>
          <a:p>
            <a:pPr marL="0" indent="0">
              <a:buNone/>
            </a:pPr>
            <a:endParaRPr lang="en-US" dirty="0">
              <a:solidFill>
                <a:srgbClr val="FFC000"/>
              </a:solidFill>
              <a:latin typeface="Times New Roman" panose="02020603050405020304" pitchFamily="18" charset="0"/>
              <a:cs typeface="Times New Roman" panose="02020603050405020304" pitchFamily="18" charset="0"/>
            </a:endParaRPr>
          </a:p>
          <a:p>
            <a:r>
              <a:rPr lang="en-US" dirty="0">
                <a:solidFill>
                  <a:srgbClr val="FFC000"/>
                </a:solidFill>
                <a:latin typeface="Times New Roman" panose="02020603050405020304" pitchFamily="18" charset="0"/>
                <a:cs typeface="Times New Roman" panose="02020603050405020304" pitchFamily="18" charset="0"/>
              </a:rPr>
              <a:t>K – Nearest Neighbor (KNN).</a:t>
            </a:r>
          </a:p>
          <a:p>
            <a:endParaRPr lang="en-US" dirty="0">
              <a:solidFill>
                <a:srgbClr val="FFC000"/>
              </a:solidFill>
              <a:latin typeface="Times New Roman" panose="02020603050405020304" pitchFamily="18" charset="0"/>
              <a:cs typeface="Times New Roman" panose="02020603050405020304" pitchFamily="18" charset="0"/>
            </a:endParaRPr>
          </a:p>
          <a:p>
            <a:r>
              <a:rPr lang="en-US" dirty="0">
                <a:solidFill>
                  <a:srgbClr val="FFC000"/>
                </a:solidFill>
                <a:latin typeface="Times New Roman" panose="02020603050405020304" pitchFamily="18" charset="0"/>
                <a:cs typeface="Times New Roman" panose="02020603050405020304" pitchFamily="18" charset="0"/>
              </a:rPr>
              <a:t>Support Vector Machine (SVM).</a:t>
            </a:r>
          </a:p>
          <a:p>
            <a:endParaRPr lang="en-US" dirty="0">
              <a:solidFill>
                <a:srgbClr val="FFC000"/>
              </a:solidFill>
              <a:latin typeface="Times New Roman" panose="02020603050405020304" pitchFamily="18" charset="0"/>
              <a:cs typeface="Times New Roman" panose="02020603050405020304" pitchFamily="18" charset="0"/>
            </a:endParaRPr>
          </a:p>
          <a:p>
            <a:r>
              <a:rPr lang="en-US" dirty="0">
                <a:solidFill>
                  <a:srgbClr val="FFC000"/>
                </a:solidFill>
                <a:latin typeface="Times New Roman" panose="02020603050405020304" pitchFamily="18" charset="0"/>
                <a:cs typeface="Times New Roman" panose="02020603050405020304" pitchFamily="18" charset="0"/>
              </a:rPr>
              <a:t>Convolutional Neural Network (CNN).</a:t>
            </a:r>
          </a:p>
        </p:txBody>
      </p:sp>
      <p:sp>
        <p:nvSpPr>
          <p:cNvPr id="4" name="Slide Number Placeholder 3">
            <a:extLst>
              <a:ext uri="{FF2B5EF4-FFF2-40B4-BE49-F238E27FC236}">
                <a16:creationId xmlns:a16="http://schemas.microsoft.com/office/drawing/2014/main" xmlns="" id="{5AC3A5FB-1A1D-489E-9FFE-2F88F5BF63B2}"/>
              </a:ext>
            </a:extLst>
          </p:cNvPr>
          <p:cNvSpPr>
            <a:spLocks noGrp="1"/>
          </p:cNvSpPr>
          <p:nvPr>
            <p:ph type="sldNum" sz="quarter" idx="12"/>
          </p:nvPr>
        </p:nvSpPr>
        <p:spPr/>
        <p:txBody>
          <a:bodyPr/>
          <a:lstStyle/>
          <a:p>
            <a:fld id="{0AA1F6E0-76C4-44BA-8DB3-5F380EAB4D46}" type="slidenum">
              <a:rPr lang="en-US" smtClean="0"/>
              <a:t>17</a:t>
            </a:fld>
            <a:endParaRPr lang="en-US"/>
          </a:p>
        </p:txBody>
      </p:sp>
      <p:cxnSp>
        <p:nvCxnSpPr>
          <p:cNvPr id="6" name="Straight Connector 5"/>
          <p:cNvCxnSpPr/>
          <p:nvPr/>
        </p:nvCxnSpPr>
        <p:spPr>
          <a:xfrm>
            <a:off x="11670384" y="-84841"/>
            <a:ext cx="0" cy="6441191"/>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84" y="6356350"/>
            <a:ext cx="10656216" cy="0"/>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flipV="1">
            <a:off x="10888745" y="735339"/>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419654" y="673011"/>
            <a:ext cx="4585354" cy="787490"/>
          </a:xfrm>
          <a:prstGeom prst="rect">
            <a:avLst/>
          </a:prstGeom>
          <a:solidFill>
            <a:schemeClr val="bg1">
              <a:lumMod val="65000"/>
              <a:lumOff val="3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11564" y="796222"/>
            <a:ext cx="5505254" cy="523220"/>
          </a:xfrm>
          <a:prstGeom prst="rect">
            <a:avLst/>
          </a:prstGeom>
          <a:noFill/>
        </p:spPr>
        <p:txBody>
          <a:bodyPr wrap="square" rtlCol="0">
            <a:spAutoFit/>
          </a:bodyPr>
          <a:lstStyle/>
          <a:p>
            <a:r>
              <a:rPr lang="en-US" sz="2800" b="1" dirty="0" err="1">
                <a:solidFill>
                  <a:srgbClr val="FFC000"/>
                </a:solidFill>
                <a:latin typeface="Times New Roman" panose="02020603050405020304" pitchFamily="18" charset="0"/>
                <a:cs typeface="Times New Roman" panose="02020603050405020304" pitchFamily="18" charset="0"/>
              </a:rPr>
              <a:t>Các</a:t>
            </a:r>
            <a:r>
              <a:rPr lang="en-US" sz="2800" b="1" dirty="0">
                <a:solidFill>
                  <a:srgbClr val="FFC000"/>
                </a:solidFill>
                <a:latin typeface="Times New Roman" panose="02020603050405020304" pitchFamily="18" charset="0"/>
                <a:cs typeface="Times New Roman" panose="02020603050405020304" pitchFamily="18" charset="0"/>
              </a:rPr>
              <a:t> </a:t>
            </a:r>
            <a:r>
              <a:rPr lang="en-US" sz="2800" b="1" dirty="0" err="1">
                <a:solidFill>
                  <a:srgbClr val="FFC000"/>
                </a:solidFill>
                <a:latin typeface="Times New Roman" panose="02020603050405020304" pitchFamily="18" charset="0"/>
                <a:cs typeface="Times New Roman" panose="02020603050405020304" pitchFamily="18" charset="0"/>
              </a:rPr>
              <a:t>Phương</a:t>
            </a:r>
            <a:r>
              <a:rPr lang="en-US" sz="2800" b="1" dirty="0">
                <a:solidFill>
                  <a:srgbClr val="FFC000"/>
                </a:solidFill>
                <a:latin typeface="Times New Roman" panose="02020603050405020304" pitchFamily="18" charset="0"/>
                <a:cs typeface="Times New Roman" panose="02020603050405020304" pitchFamily="18" charset="0"/>
              </a:rPr>
              <a:t> </a:t>
            </a:r>
            <a:r>
              <a:rPr lang="en-US" sz="2800" b="1" dirty="0" err="1">
                <a:solidFill>
                  <a:srgbClr val="FFC000"/>
                </a:solidFill>
                <a:latin typeface="Times New Roman" panose="02020603050405020304" pitchFamily="18" charset="0"/>
                <a:cs typeface="Times New Roman" panose="02020603050405020304" pitchFamily="18" charset="0"/>
              </a:rPr>
              <a:t>Pháp</a:t>
            </a:r>
            <a:r>
              <a:rPr lang="en-US" sz="2800" b="1" dirty="0">
                <a:solidFill>
                  <a:srgbClr val="FFC000"/>
                </a:solidFill>
                <a:latin typeface="Times New Roman" panose="02020603050405020304" pitchFamily="18" charset="0"/>
                <a:cs typeface="Times New Roman" panose="02020603050405020304" pitchFamily="18" charset="0"/>
              </a:rPr>
              <a:t> Học Máy</a:t>
            </a:r>
          </a:p>
        </p:txBody>
      </p:sp>
      <p:cxnSp>
        <p:nvCxnSpPr>
          <p:cNvPr id="10" name="Straight Connector 9"/>
          <p:cNvCxnSpPr/>
          <p:nvPr/>
        </p:nvCxnSpPr>
        <p:spPr>
          <a:xfrm flipV="1">
            <a:off x="716438" y="6650774"/>
            <a:ext cx="0" cy="709694"/>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116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D0081-61AA-4297-BFDF-F0B8A0110F97}"/>
              </a:ext>
            </a:extLst>
          </p:cNvPr>
          <p:cNvSpPr>
            <a:spLocks noGrp="1"/>
          </p:cNvSpPr>
          <p:nvPr>
            <p:ph type="title"/>
          </p:nvPr>
        </p:nvSpPr>
        <p:spPr/>
        <p:txBody>
          <a:bodyPr/>
          <a:lstStyle/>
          <a:p>
            <a:r>
              <a:rPr lang="en-US" b="1"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K – Nearest Neighbor (KNN)</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xmlns="" id="{30185770-805E-4971-9073-CD39DE08C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5646" y="1622575"/>
            <a:ext cx="5620707" cy="4801888"/>
          </a:xfrm>
        </p:spPr>
      </p:pic>
      <p:sp>
        <p:nvSpPr>
          <p:cNvPr id="4" name="Slide Number Placeholder 3">
            <a:extLst>
              <a:ext uri="{FF2B5EF4-FFF2-40B4-BE49-F238E27FC236}">
                <a16:creationId xmlns:a16="http://schemas.microsoft.com/office/drawing/2014/main" xmlns="" id="{46A58925-34A3-4157-BB62-5A2CEC90B75B}"/>
              </a:ext>
            </a:extLst>
          </p:cNvPr>
          <p:cNvSpPr>
            <a:spLocks noGrp="1"/>
          </p:cNvSpPr>
          <p:nvPr>
            <p:ph type="sldNum" sz="quarter" idx="12"/>
          </p:nvPr>
        </p:nvSpPr>
        <p:spPr/>
        <p:txBody>
          <a:bodyPr/>
          <a:lstStyle/>
          <a:p>
            <a:fld id="{0AA1F6E0-76C4-44BA-8DB3-5F380EAB4D46}" type="slidenum">
              <a:rPr lang="en-US" smtClean="0"/>
              <a:t>18</a:t>
            </a:fld>
            <a:endParaRPr lang="en-US"/>
          </a:p>
        </p:txBody>
      </p:sp>
    </p:spTree>
    <p:extLst>
      <p:ext uri="{BB962C8B-B14F-4D97-AF65-F5344CB8AC3E}">
        <p14:creationId xmlns:p14="http://schemas.microsoft.com/office/powerpoint/2010/main" val="158134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A6FD83-366E-4387-8AE7-15998E2CA1F3}"/>
              </a:ext>
            </a:extLst>
          </p:cNvPr>
          <p:cNvSpPr>
            <a:spLocks noGrp="1"/>
          </p:cNvSpPr>
          <p:nvPr>
            <p:ph type="title"/>
          </p:nvPr>
        </p:nvSpPr>
        <p:spPr/>
        <p:txBody>
          <a:bodyPr/>
          <a:lstStyle/>
          <a:p>
            <a:r>
              <a:rPr lang="en-US" b="1"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Support Vector Machine (SVM)</a:t>
            </a:r>
            <a:endParaRPr lang="en-US" dirty="0"/>
          </a:p>
        </p:txBody>
      </p:sp>
      <p:sp>
        <p:nvSpPr>
          <p:cNvPr id="4" name="Slide Number Placeholder 3">
            <a:extLst>
              <a:ext uri="{FF2B5EF4-FFF2-40B4-BE49-F238E27FC236}">
                <a16:creationId xmlns:a16="http://schemas.microsoft.com/office/drawing/2014/main" xmlns="" id="{0B114C4A-2DF2-4FDA-9E97-30AF81F5F114}"/>
              </a:ext>
            </a:extLst>
          </p:cNvPr>
          <p:cNvSpPr>
            <a:spLocks noGrp="1"/>
          </p:cNvSpPr>
          <p:nvPr>
            <p:ph type="sldNum" sz="quarter" idx="12"/>
          </p:nvPr>
        </p:nvSpPr>
        <p:spPr/>
        <p:txBody>
          <a:bodyPr/>
          <a:lstStyle/>
          <a:p>
            <a:fld id="{0AA1F6E0-76C4-44BA-8DB3-5F380EAB4D46}" type="slidenum">
              <a:rPr lang="en-US" smtClean="0"/>
              <a:t>19</a:t>
            </a:fld>
            <a:endParaRPr lang="en-US"/>
          </a:p>
        </p:txBody>
      </p:sp>
      <p:pic>
        <p:nvPicPr>
          <p:cNvPr id="10" name="Content Placeholder 9" descr="A picture containing skiing, different, black, white&#10;&#10;Description automatically generated">
            <a:extLst>
              <a:ext uri="{FF2B5EF4-FFF2-40B4-BE49-F238E27FC236}">
                <a16:creationId xmlns:a16="http://schemas.microsoft.com/office/drawing/2014/main" xmlns="" id="{DE2CE437-E16F-4D78-A00D-9C0DF18284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5754" y="1690688"/>
            <a:ext cx="6560492" cy="4665662"/>
          </a:xfrm>
        </p:spPr>
      </p:pic>
    </p:spTree>
    <p:extLst>
      <p:ext uri="{BB962C8B-B14F-4D97-AF65-F5344CB8AC3E}">
        <p14:creationId xmlns:p14="http://schemas.microsoft.com/office/powerpoint/2010/main" val="3456852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5E13629-1D9F-482F-8ED8-BAA2C9DDDAED}"/>
              </a:ext>
            </a:extLst>
          </p:cNvPr>
          <p:cNvSpPr>
            <a:spLocks noGrp="1"/>
          </p:cNvSpPr>
          <p:nvPr>
            <p:ph idx="1"/>
          </p:nvPr>
        </p:nvSpPr>
        <p:spPr>
          <a:xfrm>
            <a:off x="1234126" y="2370137"/>
            <a:ext cx="10515600" cy="4351338"/>
          </a:xfrm>
        </p:spPr>
        <p:txBody>
          <a:bodyPr>
            <a:normAutofit/>
          </a:bodyPr>
          <a:lstStyle/>
          <a:p>
            <a:r>
              <a:rPr lang="en-US" dirty="0">
                <a:solidFill>
                  <a:srgbClr val="FFC000"/>
                </a:solidFill>
                <a:latin typeface="Times New Roman" panose="02020603050405020304" pitchFamily="18" charset="0"/>
                <a:cs typeface="Times New Roman" panose="02020603050405020304" pitchFamily="18" charset="0"/>
              </a:rPr>
              <a:t>Introduction</a:t>
            </a:r>
          </a:p>
          <a:p>
            <a:r>
              <a:rPr lang="en-US" dirty="0">
                <a:solidFill>
                  <a:srgbClr val="FFC000"/>
                </a:solidFill>
                <a:latin typeface="Times New Roman" panose="02020603050405020304" pitchFamily="18" charset="0"/>
                <a:cs typeface="Times New Roman" panose="02020603050405020304" pitchFamily="18" charset="0"/>
              </a:rPr>
              <a:t>Related works</a:t>
            </a:r>
          </a:p>
          <a:p>
            <a:r>
              <a:rPr lang="en-US" dirty="0">
                <a:solidFill>
                  <a:srgbClr val="FFC000"/>
                </a:solidFill>
                <a:latin typeface="Times New Roman" panose="02020603050405020304" pitchFamily="18" charset="0"/>
                <a:cs typeface="Times New Roman" panose="02020603050405020304" pitchFamily="18" charset="0"/>
              </a:rPr>
              <a:t>Methods</a:t>
            </a:r>
          </a:p>
          <a:p>
            <a:r>
              <a:rPr lang="en-US" dirty="0">
                <a:solidFill>
                  <a:srgbClr val="FFC000"/>
                </a:solidFill>
                <a:latin typeface="Times New Roman" panose="02020603050405020304" pitchFamily="18" charset="0"/>
                <a:cs typeface="Times New Roman" panose="02020603050405020304" pitchFamily="18" charset="0"/>
              </a:rPr>
              <a:t>Experiments</a:t>
            </a:r>
          </a:p>
          <a:p>
            <a:r>
              <a:rPr lang="en-US" dirty="0">
                <a:solidFill>
                  <a:srgbClr val="FFC000"/>
                </a:solidFill>
                <a:latin typeface="Times New Roman" panose="02020603050405020304" pitchFamily="18" charset="0"/>
                <a:cs typeface="Times New Roman" panose="02020603050405020304" pitchFamily="18" charset="0"/>
              </a:rPr>
              <a:t>Evaluations</a:t>
            </a:r>
          </a:p>
          <a:p>
            <a:r>
              <a:rPr lang="en-US" dirty="0">
                <a:solidFill>
                  <a:srgbClr val="FFC000"/>
                </a:solidFill>
                <a:latin typeface="Times New Roman" panose="02020603050405020304" pitchFamily="18" charset="0"/>
                <a:cs typeface="Times New Roman" panose="02020603050405020304" pitchFamily="18" charset="0"/>
              </a:rPr>
              <a:t>Future works</a:t>
            </a:r>
          </a:p>
        </p:txBody>
      </p:sp>
      <p:sp>
        <p:nvSpPr>
          <p:cNvPr id="4" name="Slide Number Placeholder 3">
            <a:extLst>
              <a:ext uri="{FF2B5EF4-FFF2-40B4-BE49-F238E27FC236}">
                <a16:creationId xmlns:a16="http://schemas.microsoft.com/office/drawing/2014/main" xmlns="" id="{6530E6EE-C18C-43F6-A3A8-35F625C28ED4}"/>
              </a:ext>
            </a:extLst>
          </p:cNvPr>
          <p:cNvSpPr>
            <a:spLocks noGrp="1"/>
          </p:cNvSpPr>
          <p:nvPr>
            <p:ph type="sldNum" sz="quarter" idx="12"/>
          </p:nvPr>
        </p:nvSpPr>
        <p:spPr/>
        <p:txBody>
          <a:bodyPr/>
          <a:lstStyle/>
          <a:p>
            <a:fld id="{0AA1F6E0-76C4-44BA-8DB3-5F380EAB4D46}" type="slidenum">
              <a:rPr lang="en-US" smtClean="0"/>
              <a:t>2</a:t>
            </a:fld>
            <a:endParaRPr lang="en-US" dirty="0"/>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Snip Diagonal Corner Rectangle 8"/>
          <p:cNvSpPr/>
          <p:nvPr/>
        </p:nvSpPr>
        <p:spPr>
          <a:xfrm>
            <a:off x="1404595" y="350966"/>
            <a:ext cx="3770720" cy="997067"/>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09945" y="495556"/>
            <a:ext cx="3487917" cy="707886"/>
          </a:xfrm>
          <a:prstGeom prst="rect">
            <a:avLst/>
          </a:prstGeom>
          <a:noFill/>
        </p:spPr>
        <p:txBody>
          <a:bodyPr wrap="square" rtlCol="0">
            <a:spAutoFit/>
          </a:bodyPr>
          <a:lstStyle/>
          <a:p>
            <a:r>
              <a:rPr lang="en-US" sz="4000" b="1" dirty="0">
                <a:solidFill>
                  <a:srgbClr val="FFC000"/>
                </a:solidFill>
                <a:latin typeface="Times New Roman" panose="02020603050405020304" pitchFamily="18" charset="0"/>
                <a:cs typeface="Times New Roman" panose="02020603050405020304" pitchFamily="18" charset="0"/>
              </a:rPr>
              <a:t>CONTENTS</a:t>
            </a:r>
            <a:endParaRPr lang="en-US" sz="4000" dirty="0"/>
          </a:p>
        </p:txBody>
      </p:sp>
    </p:spTree>
    <p:extLst>
      <p:ext uri="{BB962C8B-B14F-4D97-AF65-F5344CB8AC3E}">
        <p14:creationId xmlns:p14="http://schemas.microsoft.com/office/powerpoint/2010/main" val="117710850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ABDA9F9-96BC-4A7F-9E7B-B94E3AC8E361}"/>
              </a:ext>
            </a:extLst>
          </p:cNvPr>
          <p:cNvSpPr>
            <a:spLocks noGrp="1"/>
          </p:cNvSpPr>
          <p:nvPr>
            <p:ph idx="1"/>
          </p:nvPr>
        </p:nvSpPr>
        <p:spPr>
          <a:xfrm>
            <a:off x="838200" y="1825624"/>
            <a:ext cx="10515600" cy="5032375"/>
          </a:xfrm>
        </p:spPr>
        <p:txBody>
          <a:bodyPr>
            <a:normAutofit/>
          </a:bodyPr>
          <a:lstStyle/>
          <a:p>
            <a:pPr marL="0" indent="0">
              <a:spcBef>
                <a:spcPts val="600"/>
              </a:spcBef>
              <a:buNone/>
            </a:pPr>
            <a:r>
              <a:rPr lang="en-US" dirty="0" err="1">
                <a:solidFill>
                  <a:srgbClr val="FFC000"/>
                </a:solidFill>
                <a:latin typeface="Times New Roman" panose="02020603050405020304" pitchFamily="18" charset="0"/>
                <a:cs typeface="Times New Roman" panose="02020603050405020304" pitchFamily="18" charset="0"/>
              </a:rPr>
              <a:t>Tập</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dữ</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liệu</a:t>
            </a:r>
            <a:r>
              <a:rPr lang="en-US" dirty="0">
                <a:solidFill>
                  <a:srgbClr val="FFC000"/>
                </a:solidFill>
                <a:latin typeface="Times New Roman" panose="02020603050405020304" pitchFamily="18" charset="0"/>
                <a:cs typeface="Times New Roman" panose="02020603050405020304" pitchFamily="18" charset="0"/>
              </a:rPr>
              <a:t> (Dataset) : Fruits-360.</a:t>
            </a:r>
          </a:p>
          <a:p>
            <a:pPr marL="0" indent="0">
              <a:spcBef>
                <a:spcPts val="600"/>
              </a:spcBef>
              <a:buNone/>
            </a:pPr>
            <a:r>
              <a:rPr lang="en-US" dirty="0">
                <a:solidFill>
                  <a:srgbClr val="FFC000"/>
                </a:solidFill>
                <a:latin typeface="Times New Roman" panose="02020603050405020304" pitchFamily="18" charset="0"/>
                <a:cs typeface="Times New Roman" panose="02020603050405020304" pitchFamily="18" charset="0"/>
              </a:rPr>
              <a:t>    </a:t>
            </a:r>
          </a:p>
          <a:p>
            <a:r>
              <a:rPr lang="en-US" dirty="0" err="1">
                <a:solidFill>
                  <a:srgbClr val="FFC000"/>
                </a:solidFill>
                <a:latin typeface="Times New Roman" panose="02020603050405020304" pitchFamily="18" charset="0"/>
                <a:cs typeface="Times New Roman" panose="02020603050405020304" pitchFamily="18" charset="0"/>
              </a:rPr>
              <a:t>Tổng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số</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ảnh</a:t>
            </a:r>
            <a:r>
              <a:rPr lang="en-US" dirty="0">
                <a:solidFill>
                  <a:srgbClr val="FFC000"/>
                </a:solidFill>
                <a:latin typeface="Times New Roman" panose="02020603050405020304" pitchFamily="18" charset="0"/>
                <a:cs typeface="Times New Roman" panose="02020603050405020304" pitchFamily="18" charset="0"/>
              </a:rPr>
              <a:t>: 81120.</a:t>
            </a:r>
          </a:p>
          <a:p>
            <a:endParaRPr lang="en-US" dirty="0">
              <a:solidFill>
                <a:srgbClr val="FFC000"/>
              </a:solidFill>
              <a:latin typeface="Times New Roman" panose="02020603050405020304" pitchFamily="18" charset="0"/>
              <a:cs typeface="Times New Roman" panose="02020603050405020304" pitchFamily="18" charset="0"/>
            </a:endParaRPr>
          </a:p>
          <a:p>
            <a:r>
              <a:rPr lang="en-US" dirty="0" err="1">
                <a:solidFill>
                  <a:srgbClr val="FFC000"/>
                </a:solidFill>
                <a:latin typeface="Times New Roman" panose="02020603050405020304" pitchFamily="18" charset="0"/>
                <a:cs typeface="Times New Roman" panose="02020603050405020304" pitchFamily="18" charset="0"/>
              </a:rPr>
              <a:t>Tập</a:t>
            </a:r>
            <a:r>
              <a:rPr lang="en-US" dirty="0">
                <a:solidFill>
                  <a:srgbClr val="FFC000"/>
                </a:solidFill>
                <a:latin typeface="Times New Roman" panose="02020603050405020304" pitchFamily="18" charset="0"/>
                <a:cs typeface="Times New Roman" panose="02020603050405020304" pitchFamily="18" charset="0"/>
              </a:rPr>
              <a:t> training: 60498 (</a:t>
            </a:r>
            <a:r>
              <a:rPr lang="en-US" dirty="0" err="1">
                <a:solidFill>
                  <a:srgbClr val="FFC000"/>
                </a:solidFill>
                <a:latin typeface="Times New Roman" panose="02020603050405020304" pitchFamily="18" charset="0"/>
                <a:cs typeface="Times New Roman" panose="02020603050405020304" pitchFamily="18" charset="0"/>
              </a:rPr>
              <a:t>một</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cây</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hoặc</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rau</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củ</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trên</a:t>
            </a:r>
            <a:r>
              <a:rPr lang="en-US" dirty="0">
                <a:solidFill>
                  <a:srgbClr val="FFC000"/>
                </a:solidFill>
                <a:latin typeface="Times New Roman" panose="02020603050405020304" pitchFamily="18" charset="0"/>
                <a:cs typeface="Times New Roman" panose="02020603050405020304" pitchFamily="18" charset="0"/>
              </a:rPr>
              <a:t> 1 </a:t>
            </a:r>
            <a:r>
              <a:rPr lang="en-US" dirty="0" err="1">
                <a:solidFill>
                  <a:srgbClr val="FFC000"/>
                </a:solidFill>
                <a:latin typeface="Times New Roman" panose="02020603050405020304" pitchFamily="18" charset="0"/>
                <a:cs typeface="Times New Roman" panose="02020603050405020304" pitchFamily="18" charset="0"/>
              </a:rPr>
              <a:t>hình</a:t>
            </a:r>
            <a:r>
              <a:rPr lang="en-US" dirty="0">
                <a:solidFill>
                  <a:srgbClr val="FFC000"/>
                </a:solidFill>
                <a:latin typeface="Times New Roman" panose="02020603050405020304" pitchFamily="18" charset="0"/>
                <a:cs typeface="Times New Roman" panose="02020603050405020304" pitchFamily="18" charset="0"/>
              </a:rPr>
              <a:t>).</a:t>
            </a:r>
          </a:p>
          <a:p>
            <a:endParaRPr lang="en-US" dirty="0">
              <a:solidFill>
                <a:srgbClr val="FFC000"/>
              </a:solidFill>
              <a:latin typeface="Times New Roman" panose="02020603050405020304" pitchFamily="18" charset="0"/>
              <a:cs typeface="Times New Roman" panose="02020603050405020304" pitchFamily="18" charset="0"/>
            </a:endParaRPr>
          </a:p>
          <a:p>
            <a:r>
              <a:rPr lang="en-US" dirty="0" err="1">
                <a:solidFill>
                  <a:srgbClr val="FFC000"/>
                </a:solidFill>
                <a:latin typeface="Times New Roman" panose="02020603050405020304" pitchFamily="18" charset="0"/>
                <a:cs typeface="Times New Roman" panose="02020603050405020304" pitchFamily="18" charset="0"/>
              </a:rPr>
              <a:t>Tập</a:t>
            </a:r>
            <a:r>
              <a:rPr lang="en-US" dirty="0">
                <a:solidFill>
                  <a:srgbClr val="FFC000"/>
                </a:solidFill>
                <a:latin typeface="Times New Roman" panose="02020603050405020304" pitchFamily="18" charset="0"/>
                <a:cs typeface="Times New Roman" panose="02020603050405020304" pitchFamily="18" charset="0"/>
              </a:rPr>
              <a:t> test: 20622 (</a:t>
            </a:r>
            <a:r>
              <a:rPr lang="en-US" dirty="0" err="1">
                <a:solidFill>
                  <a:srgbClr val="FFC000"/>
                </a:solidFill>
                <a:latin typeface="Times New Roman" panose="02020603050405020304" pitchFamily="18" charset="0"/>
                <a:cs typeface="Times New Roman" panose="02020603050405020304" pitchFamily="18" charset="0"/>
              </a:rPr>
              <a:t>một</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cây</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hoặc</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rau</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củ</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trên</a:t>
            </a:r>
            <a:r>
              <a:rPr lang="en-US" dirty="0">
                <a:solidFill>
                  <a:srgbClr val="FFC000"/>
                </a:solidFill>
                <a:latin typeface="Times New Roman" panose="02020603050405020304" pitchFamily="18" charset="0"/>
                <a:cs typeface="Times New Roman" panose="02020603050405020304" pitchFamily="18" charset="0"/>
              </a:rPr>
              <a:t> 1 </a:t>
            </a:r>
            <a:r>
              <a:rPr lang="en-US" dirty="0" err="1">
                <a:solidFill>
                  <a:srgbClr val="FFC000"/>
                </a:solidFill>
                <a:latin typeface="Times New Roman" panose="02020603050405020304" pitchFamily="18" charset="0"/>
                <a:cs typeface="Times New Roman" panose="02020603050405020304" pitchFamily="18" charset="0"/>
              </a:rPr>
              <a:t>hình</a:t>
            </a:r>
            <a:r>
              <a:rPr lang="en-US" dirty="0">
                <a:solidFill>
                  <a:srgbClr val="FFC000"/>
                </a:solidFill>
                <a:latin typeface="Times New Roman" panose="02020603050405020304" pitchFamily="18" charset="0"/>
                <a:cs typeface="Times New Roman" panose="02020603050405020304" pitchFamily="18" charset="0"/>
              </a:rPr>
              <a:t>).</a:t>
            </a:r>
          </a:p>
          <a:p>
            <a:endParaRPr lang="en-US" dirty="0">
              <a:solidFill>
                <a:srgbClr val="FFC000"/>
              </a:solidFill>
              <a:latin typeface="Times New Roman" panose="02020603050405020304" pitchFamily="18" charset="0"/>
              <a:cs typeface="Times New Roman" panose="02020603050405020304" pitchFamily="18" charset="0"/>
            </a:endParaRPr>
          </a:p>
          <a:p>
            <a:r>
              <a:rPr lang="en-US" dirty="0" err="1">
                <a:solidFill>
                  <a:srgbClr val="FFC000"/>
                </a:solidFill>
                <a:latin typeface="Times New Roman" panose="02020603050405020304" pitchFamily="18" charset="0"/>
                <a:cs typeface="Times New Roman" panose="02020603050405020304" pitchFamily="18" charset="0"/>
              </a:rPr>
              <a:t>Tổng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số</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loại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cây</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và</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củ</a:t>
            </a:r>
            <a:r>
              <a:rPr lang="en-US" dirty="0">
                <a:solidFill>
                  <a:srgbClr val="FFC000"/>
                </a:solidFill>
                <a:latin typeface="Times New Roman" panose="02020603050405020304" pitchFamily="18" charset="0"/>
                <a:cs typeface="Times New Roman" panose="02020603050405020304" pitchFamily="18" charset="0"/>
              </a:rPr>
              <a:t>: 120.</a:t>
            </a:r>
          </a:p>
          <a:p>
            <a:endParaRPr lang="en-US" dirty="0">
              <a:solidFill>
                <a:srgbClr val="FFC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998D0E06-A973-4636-8853-11EC6E1E081E}"/>
              </a:ext>
            </a:extLst>
          </p:cNvPr>
          <p:cNvSpPr>
            <a:spLocks noGrp="1"/>
          </p:cNvSpPr>
          <p:nvPr>
            <p:ph type="sldNum" sz="quarter" idx="12"/>
          </p:nvPr>
        </p:nvSpPr>
        <p:spPr/>
        <p:txBody>
          <a:bodyPr/>
          <a:lstStyle/>
          <a:p>
            <a:fld id="{0AA1F6E0-76C4-44BA-8DB3-5F380EAB4D46}" type="slidenum">
              <a:rPr lang="en-US" smtClean="0"/>
              <a:t>20</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Snip Diagonal Corner Rectangle 7"/>
          <p:cNvSpPr/>
          <p:nvPr/>
        </p:nvSpPr>
        <p:spPr>
          <a:xfrm>
            <a:off x="1414020" y="312556"/>
            <a:ext cx="4496585" cy="997067"/>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847653" y="455099"/>
            <a:ext cx="4062952" cy="646331"/>
          </a:xfrm>
          <a:prstGeom prst="rect">
            <a:avLst/>
          </a:prstGeom>
          <a:noFill/>
        </p:spPr>
        <p:txBody>
          <a:bodyPr wrap="square" rtlCol="0">
            <a:spAutoFit/>
          </a:bodyPr>
          <a:lstStyle/>
          <a:p>
            <a:r>
              <a:rPr lang="en-US" sz="3600" b="1" dirty="0">
                <a:solidFill>
                  <a:srgbClr val="FFC000"/>
                </a:solidFill>
                <a:latin typeface="Times New Roman" panose="02020603050405020304" pitchFamily="18" charset="0"/>
                <a:cs typeface="Times New Roman" panose="02020603050405020304" pitchFamily="18" charset="0"/>
              </a:rPr>
              <a:t>EXPERIMENTS</a:t>
            </a:r>
            <a:endParaRPr lang="en-US" sz="3600" dirty="0"/>
          </a:p>
        </p:txBody>
      </p:sp>
      <p:sp>
        <p:nvSpPr>
          <p:cNvPr id="11" name="TextBox 10"/>
          <p:cNvSpPr txBox="1"/>
          <p:nvPr/>
        </p:nvSpPr>
        <p:spPr>
          <a:xfrm>
            <a:off x="6006838" y="1902959"/>
            <a:ext cx="549582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Link: https://www.kaggle.com/moltean/fruits</a:t>
            </a:r>
          </a:p>
          <a:p>
            <a:endParaRPr lang="en-US" dirty="0"/>
          </a:p>
        </p:txBody>
      </p:sp>
    </p:spTree>
    <p:extLst>
      <p:ext uri="{BB962C8B-B14F-4D97-AF65-F5344CB8AC3E}">
        <p14:creationId xmlns:p14="http://schemas.microsoft.com/office/powerpoint/2010/main" val="336205761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21</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1451729" y="226243"/>
            <a:ext cx="2366127" cy="73001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29820" y="349425"/>
            <a:ext cx="1809943" cy="461665"/>
          </a:xfrm>
          <a:prstGeom prst="rect">
            <a:avLst/>
          </a:prstGeom>
          <a:noFill/>
        </p:spPr>
        <p:txBody>
          <a:bodyPr wrap="square" rtlCol="0">
            <a:spAutoFit/>
          </a:bodyPr>
          <a:lstStyle/>
          <a:p>
            <a:r>
              <a:rPr lang="en-US" sz="2400">
                <a:solidFill>
                  <a:srgbClr val="FFC000"/>
                </a:solidFill>
              </a:rPr>
              <a:t>Bố trí dữ liệu </a:t>
            </a:r>
          </a:p>
        </p:txBody>
      </p:sp>
      <p:sp>
        <p:nvSpPr>
          <p:cNvPr id="11" name="Snip Diagonal Corner Rectangle 10"/>
          <p:cNvSpPr/>
          <p:nvPr/>
        </p:nvSpPr>
        <p:spPr>
          <a:xfrm>
            <a:off x="2105327" y="3235119"/>
            <a:ext cx="1583703" cy="688157"/>
          </a:xfrm>
          <a:prstGeom prst="snip2DiagRect">
            <a:avLst/>
          </a:prstGeom>
          <a:solidFill>
            <a:schemeClr val="bg1">
              <a:lumMod val="75000"/>
              <a:lumOff val="25000"/>
            </a:schemeClr>
          </a:solid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37302" y="3315108"/>
            <a:ext cx="1451728" cy="461665"/>
          </a:xfrm>
          <a:prstGeom prst="rect">
            <a:avLst/>
          </a:prstGeom>
          <a:noFill/>
        </p:spPr>
        <p:txBody>
          <a:bodyPr wrap="square" rtlCol="0">
            <a:spAutoFit/>
          </a:bodyPr>
          <a:lstStyle/>
          <a:p>
            <a:r>
              <a:rPr lang="en-US" sz="2400"/>
              <a:t>Dataset</a:t>
            </a:r>
          </a:p>
        </p:txBody>
      </p:sp>
      <p:cxnSp>
        <p:nvCxnSpPr>
          <p:cNvPr id="18" name="Elbow Connector 17"/>
          <p:cNvCxnSpPr/>
          <p:nvPr/>
        </p:nvCxnSpPr>
        <p:spPr>
          <a:xfrm flipV="1">
            <a:off x="3828076" y="2364375"/>
            <a:ext cx="1219175" cy="1181567"/>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a:off x="3828076" y="3745995"/>
            <a:ext cx="1219175" cy="1213929"/>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312799" y="1989359"/>
            <a:ext cx="1593130" cy="711216"/>
          </a:xfrm>
          <a:prstGeom prst="roundRect">
            <a:avLst/>
          </a:prstGeom>
          <a:solidFill>
            <a:schemeClr val="bg1">
              <a:lumMod val="75000"/>
              <a:lumOff val="2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539829" y="2131887"/>
            <a:ext cx="1123359" cy="400110"/>
          </a:xfrm>
          <a:prstGeom prst="rect">
            <a:avLst/>
          </a:prstGeom>
          <a:noFill/>
        </p:spPr>
        <p:txBody>
          <a:bodyPr wrap="square" rtlCol="0">
            <a:spAutoFit/>
          </a:bodyPr>
          <a:lstStyle/>
          <a:p>
            <a:r>
              <a:rPr lang="en-US" sz="2000"/>
              <a:t>Training</a:t>
            </a:r>
          </a:p>
        </p:txBody>
      </p:sp>
      <p:sp>
        <p:nvSpPr>
          <p:cNvPr id="23" name="Rounded Rectangle 22"/>
          <p:cNvSpPr/>
          <p:nvPr/>
        </p:nvSpPr>
        <p:spPr>
          <a:xfrm>
            <a:off x="5312799" y="4687101"/>
            <a:ext cx="1593130" cy="711216"/>
          </a:xfrm>
          <a:prstGeom prst="roundRect">
            <a:avLst/>
          </a:prstGeom>
          <a:solidFill>
            <a:schemeClr val="bg1">
              <a:lumMod val="75000"/>
              <a:lumOff val="25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666305" y="4842654"/>
            <a:ext cx="874335" cy="400110"/>
          </a:xfrm>
          <a:prstGeom prst="rect">
            <a:avLst/>
          </a:prstGeom>
          <a:noFill/>
        </p:spPr>
        <p:txBody>
          <a:bodyPr wrap="square" rtlCol="0">
            <a:spAutoFit/>
          </a:bodyPr>
          <a:lstStyle/>
          <a:p>
            <a:r>
              <a:rPr lang="en-US" sz="2000"/>
              <a:t>Test</a:t>
            </a:r>
          </a:p>
        </p:txBody>
      </p:sp>
      <p:cxnSp>
        <p:nvCxnSpPr>
          <p:cNvPr id="31" name="Straight Connector 30"/>
          <p:cNvCxnSpPr/>
          <p:nvPr/>
        </p:nvCxnSpPr>
        <p:spPr>
          <a:xfrm>
            <a:off x="7643559" y="1125245"/>
            <a:ext cx="1" cy="201328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650643" y="4214206"/>
            <a:ext cx="4714" cy="20728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68540" y="2364375"/>
            <a:ext cx="58681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68539" y="5052585"/>
            <a:ext cx="58681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822684" y="934272"/>
            <a:ext cx="1796584" cy="521173"/>
          </a:xfrm>
          <a:prstGeom prst="rect">
            <a:avLst/>
          </a:prstGeom>
          <a:solidFill>
            <a:schemeClr val="bg1">
              <a:lumMod val="65000"/>
              <a:lumOff val="3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7902810" y="980439"/>
            <a:ext cx="1716457" cy="369332"/>
          </a:xfrm>
          <a:prstGeom prst="rect">
            <a:avLst/>
          </a:prstGeom>
          <a:noFill/>
        </p:spPr>
        <p:txBody>
          <a:bodyPr wrap="square" rtlCol="0">
            <a:spAutoFit/>
          </a:bodyPr>
          <a:lstStyle/>
          <a:p>
            <a:r>
              <a:rPr lang="en-US"/>
              <a:t>Apple Braeburn</a:t>
            </a:r>
          </a:p>
        </p:txBody>
      </p:sp>
      <p:sp>
        <p:nvSpPr>
          <p:cNvPr id="40" name="Rectangle 39"/>
          <p:cNvSpPr/>
          <p:nvPr/>
        </p:nvSpPr>
        <p:spPr>
          <a:xfrm>
            <a:off x="7822684" y="4157308"/>
            <a:ext cx="1796584" cy="521173"/>
          </a:xfrm>
          <a:prstGeom prst="rect">
            <a:avLst/>
          </a:prstGeom>
          <a:solidFill>
            <a:schemeClr val="bg1">
              <a:lumMod val="65000"/>
              <a:lumOff val="35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902810" y="4203475"/>
            <a:ext cx="1716457" cy="369332"/>
          </a:xfrm>
          <a:prstGeom prst="rect">
            <a:avLst/>
          </a:prstGeom>
          <a:noFill/>
        </p:spPr>
        <p:txBody>
          <a:bodyPr wrap="square" rtlCol="0">
            <a:spAutoFit/>
          </a:bodyPr>
          <a:lstStyle/>
          <a:p>
            <a:r>
              <a:rPr lang="en-US"/>
              <a:t>Apple Braeburn</a:t>
            </a:r>
          </a:p>
        </p:txBody>
      </p:sp>
      <p:sp>
        <p:nvSpPr>
          <p:cNvPr id="42" name="Rectangle 41"/>
          <p:cNvSpPr/>
          <p:nvPr/>
        </p:nvSpPr>
        <p:spPr>
          <a:xfrm>
            <a:off x="7822684" y="2798022"/>
            <a:ext cx="1796584" cy="521173"/>
          </a:xfrm>
          <a:prstGeom prst="rect">
            <a:avLst/>
          </a:prstGeom>
          <a:solidFill>
            <a:schemeClr val="bg1">
              <a:lumMod val="65000"/>
              <a:lumOff val="3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8176188" y="2863029"/>
            <a:ext cx="1192493" cy="369332"/>
          </a:xfrm>
          <a:prstGeom prst="rect">
            <a:avLst/>
          </a:prstGeom>
          <a:noFill/>
        </p:spPr>
        <p:txBody>
          <a:bodyPr wrap="square" rtlCol="0">
            <a:spAutoFit/>
          </a:bodyPr>
          <a:lstStyle/>
          <a:p>
            <a:r>
              <a:rPr lang="en-US"/>
              <a:t>Walnut</a:t>
            </a:r>
          </a:p>
        </p:txBody>
      </p:sp>
      <p:sp>
        <p:nvSpPr>
          <p:cNvPr id="44" name="Rectangle 43"/>
          <p:cNvSpPr/>
          <p:nvPr/>
        </p:nvSpPr>
        <p:spPr>
          <a:xfrm>
            <a:off x="7822684" y="5899259"/>
            <a:ext cx="1796584" cy="521173"/>
          </a:xfrm>
          <a:prstGeom prst="rect">
            <a:avLst/>
          </a:prstGeom>
          <a:solidFill>
            <a:schemeClr val="bg1">
              <a:lumMod val="65000"/>
              <a:lumOff val="35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8237461" y="5975179"/>
            <a:ext cx="1315041" cy="369332"/>
          </a:xfrm>
          <a:prstGeom prst="rect">
            <a:avLst/>
          </a:prstGeom>
          <a:noFill/>
        </p:spPr>
        <p:txBody>
          <a:bodyPr wrap="square" rtlCol="0">
            <a:spAutoFit/>
          </a:bodyPr>
          <a:lstStyle/>
          <a:p>
            <a:r>
              <a:rPr lang="en-US"/>
              <a:t>Walnut</a:t>
            </a:r>
          </a:p>
        </p:txBody>
      </p:sp>
      <p:sp>
        <p:nvSpPr>
          <p:cNvPr id="51" name="TextBox 50"/>
          <p:cNvSpPr txBox="1"/>
          <p:nvPr/>
        </p:nvSpPr>
        <p:spPr>
          <a:xfrm>
            <a:off x="9643621" y="349425"/>
            <a:ext cx="1423447" cy="1705623"/>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3133737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22</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1685532" y="2066924"/>
            <a:ext cx="3518732" cy="4471988"/>
          </a:xfrm>
          <a:prstGeom prst="rect">
            <a:avLst/>
          </a:prstGeom>
        </p:spPr>
      </p:pic>
      <p:pic>
        <p:nvPicPr>
          <p:cNvPr id="8" name="Picture 7"/>
          <p:cNvPicPr>
            <a:picLocks noChangeAspect="1"/>
          </p:cNvPicPr>
          <p:nvPr/>
        </p:nvPicPr>
        <p:blipFill>
          <a:blip r:embed="rId3"/>
          <a:stretch>
            <a:fillRect/>
          </a:stretch>
        </p:blipFill>
        <p:spPr>
          <a:xfrm>
            <a:off x="5668603" y="2065907"/>
            <a:ext cx="3399983" cy="4473005"/>
          </a:xfrm>
          <a:prstGeom prst="rect">
            <a:avLst/>
          </a:prstGeom>
        </p:spPr>
      </p:pic>
      <p:sp>
        <p:nvSpPr>
          <p:cNvPr id="9" name="Rectangle 8"/>
          <p:cNvSpPr/>
          <p:nvPr/>
        </p:nvSpPr>
        <p:spPr>
          <a:xfrm>
            <a:off x="2573516" y="1121384"/>
            <a:ext cx="1796584" cy="521173"/>
          </a:xfrm>
          <a:prstGeom prst="rect">
            <a:avLst/>
          </a:prstGeom>
          <a:solidFill>
            <a:schemeClr val="bg1">
              <a:lumMod val="65000"/>
              <a:lumOff val="3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53642" y="1167551"/>
            <a:ext cx="1716457" cy="369332"/>
          </a:xfrm>
          <a:prstGeom prst="rect">
            <a:avLst/>
          </a:prstGeom>
          <a:noFill/>
        </p:spPr>
        <p:txBody>
          <a:bodyPr wrap="square" rtlCol="0">
            <a:spAutoFit/>
          </a:bodyPr>
          <a:lstStyle/>
          <a:p>
            <a:r>
              <a:rPr lang="en-US"/>
              <a:t>Apple Braeburn</a:t>
            </a:r>
          </a:p>
        </p:txBody>
      </p:sp>
      <p:sp>
        <p:nvSpPr>
          <p:cNvPr id="11" name="Rectangle 10"/>
          <p:cNvSpPr/>
          <p:nvPr/>
        </p:nvSpPr>
        <p:spPr>
          <a:xfrm>
            <a:off x="6445081" y="1109743"/>
            <a:ext cx="1796584" cy="521173"/>
          </a:xfrm>
          <a:prstGeom prst="rect">
            <a:avLst/>
          </a:prstGeom>
          <a:solidFill>
            <a:schemeClr val="bg1">
              <a:lumMod val="65000"/>
              <a:lumOff val="3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822105" y="1197304"/>
            <a:ext cx="1293336" cy="369332"/>
          </a:xfrm>
          <a:prstGeom prst="rect">
            <a:avLst/>
          </a:prstGeom>
          <a:noFill/>
        </p:spPr>
        <p:txBody>
          <a:bodyPr wrap="square" rtlCol="0">
            <a:spAutoFit/>
          </a:bodyPr>
          <a:lstStyle/>
          <a:p>
            <a:r>
              <a:rPr lang="en-US"/>
              <a:t>Banana</a:t>
            </a:r>
          </a:p>
        </p:txBody>
      </p:sp>
      <p:sp>
        <p:nvSpPr>
          <p:cNvPr id="13" name="Rectangle 12"/>
          <p:cNvSpPr/>
          <p:nvPr/>
        </p:nvSpPr>
        <p:spPr>
          <a:xfrm>
            <a:off x="9426803" y="2177593"/>
            <a:ext cx="2281287" cy="886118"/>
          </a:xfrm>
          <a:prstGeom prst="rect">
            <a:avLst/>
          </a:prstGeom>
          <a:solidFill>
            <a:schemeClr val="bg1">
              <a:lumMod val="75000"/>
              <a:lumOff val="25000"/>
            </a:schemeClr>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54144" y="747402"/>
            <a:ext cx="9813303" cy="6742"/>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0567447" y="754144"/>
            <a:ext cx="0" cy="14234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521072" y="2290713"/>
            <a:ext cx="2281287" cy="646331"/>
          </a:xfrm>
          <a:prstGeom prst="rect">
            <a:avLst/>
          </a:prstGeom>
          <a:noFill/>
        </p:spPr>
        <p:txBody>
          <a:bodyPr wrap="square" rtlCol="0">
            <a:spAutoFit/>
          </a:bodyPr>
          <a:lstStyle/>
          <a:p>
            <a:r>
              <a:rPr lang="en-US">
                <a:solidFill>
                  <a:srgbClr val="92D050"/>
                </a:solidFill>
              </a:rPr>
              <a:t>        400 -&gt; 700 </a:t>
            </a:r>
          </a:p>
          <a:p>
            <a:r>
              <a:rPr lang="en-US">
                <a:solidFill>
                  <a:srgbClr val="92D050"/>
                </a:solidFill>
              </a:rPr>
              <a:t>  Images per Folder</a:t>
            </a:r>
          </a:p>
        </p:txBody>
      </p:sp>
      <p:cxnSp>
        <p:nvCxnSpPr>
          <p:cNvPr id="25" name="Straight Connector 24"/>
          <p:cNvCxnSpPr/>
          <p:nvPr/>
        </p:nvCxnSpPr>
        <p:spPr>
          <a:xfrm>
            <a:off x="3335120" y="827077"/>
            <a:ext cx="0" cy="29430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161121" y="815436"/>
            <a:ext cx="0" cy="29430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13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23</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1432875" y="320511"/>
            <a:ext cx="3148551" cy="73001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39247" y="485464"/>
            <a:ext cx="2531096" cy="400110"/>
          </a:xfrm>
          <a:prstGeom prst="rect">
            <a:avLst/>
          </a:prstGeom>
          <a:noFill/>
        </p:spPr>
        <p:txBody>
          <a:bodyPr wrap="square" rtlCol="0">
            <a:spAutoFit/>
          </a:bodyPr>
          <a:lstStyle/>
          <a:p>
            <a:r>
              <a:rPr lang="en-US" sz="2000">
                <a:solidFill>
                  <a:srgbClr val="FFC000"/>
                </a:solidFill>
              </a:rPr>
              <a:t>Quy trình thực hiện  </a:t>
            </a:r>
          </a:p>
        </p:txBody>
      </p:sp>
      <p:sp>
        <p:nvSpPr>
          <p:cNvPr id="9" name="Rectangle 8"/>
          <p:cNvSpPr/>
          <p:nvPr/>
        </p:nvSpPr>
        <p:spPr>
          <a:xfrm>
            <a:off x="1526356" y="2450564"/>
            <a:ext cx="1334677" cy="521173"/>
          </a:xfrm>
          <a:prstGeom prst="rect">
            <a:avLst/>
          </a:prstGeom>
          <a:solidFill>
            <a:schemeClr val="bg1">
              <a:lumMod val="65000"/>
              <a:lumOff val="3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702711" y="2514564"/>
            <a:ext cx="1159491" cy="400110"/>
          </a:xfrm>
          <a:prstGeom prst="rect">
            <a:avLst/>
          </a:prstGeom>
          <a:noFill/>
        </p:spPr>
        <p:txBody>
          <a:bodyPr wrap="square" rtlCol="0">
            <a:spAutoFit/>
          </a:bodyPr>
          <a:lstStyle/>
          <a:p>
            <a:r>
              <a:rPr lang="en-US" sz="2000"/>
              <a:t>Image</a:t>
            </a:r>
            <a:r>
              <a:rPr lang="en-US"/>
              <a:t> </a:t>
            </a:r>
          </a:p>
        </p:txBody>
      </p:sp>
      <p:cxnSp>
        <p:nvCxnSpPr>
          <p:cNvPr id="11" name="Straight Arrow Connector 10"/>
          <p:cNvCxnSpPr/>
          <p:nvPr/>
        </p:nvCxnSpPr>
        <p:spPr>
          <a:xfrm flipV="1">
            <a:off x="3033071" y="2705493"/>
            <a:ext cx="1237272" cy="94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442381" y="2209441"/>
            <a:ext cx="2582945" cy="1010962"/>
          </a:xfrm>
          <a:prstGeom prst="ellipse">
            <a:avLst/>
          </a:prstGeom>
          <a:solidFill>
            <a:schemeClr val="accent4">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626203" y="2514564"/>
            <a:ext cx="2215299" cy="400110"/>
          </a:xfrm>
          <a:prstGeom prst="rect">
            <a:avLst/>
          </a:prstGeom>
          <a:noFill/>
        </p:spPr>
        <p:txBody>
          <a:bodyPr wrap="square" rtlCol="0">
            <a:spAutoFit/>
          </a:bodyPr>
          <a:lstStyle/>
          <a:p>
            <a:r>
              <a:rPr lang="en-US" sz="2000">
                <a:solidFill>
                  <a:schemeClr val="bg1"/>
                </a:solidFill>
              </a:rPr>
              <a:t>Feature Descriptor</a:t>
            </a:r>
          </a:p>
        </p:txBody>
      </p:sp>
      <p:cxnSp>
        <p:nvCxnSpPr>
          <p:cNvPr id="16" name="Straight Arrow Connector 15"/>
          <p:cNvCxnSpPr/>
          <p:nvPr/>
        </p:nvCxnSpPr>
        <p:spPr>
          <a:xfrm flipV="1">
            <a:off x="7339943" y="2714619"/>
            <a:ext cx="1237272" cy="94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8697405" y="2290713"/>
            <a:ext cx="2569589" cy="772998"/>
          </a:xfrm>
          <a:prstGeom prst="roundRect">
            <a:avLst/>
          </a:prstGeom>
          <a:solidFill>
            <a:schemeClr val="bg1">
              <a:lumMod val="75000"/>
              <a:lumOff val="2500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945250" y="2450564"/>
            <a:ext cx="2073897" cy="400110"/>
          </a:xfrm>
          <a:prstGeom prst="rect">
            <a:avLst/>
          </a:prstGeom>
          <a:noFill/>
        </p:spPr>
        <p:txBody>
          <a:bodyPr wrap="square" rtlCol="0">
            <a:spAutoFit/>
          </a:bodyPr>
          <a:lstStyle/>
          <a:p>
            <a:r>
              <a:rPr lang="en-US" sz="2000"/>
              <a:t>Feature Vector</a:t>
            </a:r>
          </a:p>
        </p:txBody>
      </p:sp>
      <p:pic>
        <p:nvPicPr>
          <p:cNvPr id="19" name="Picture 18"/>
          <p:cNvPicPr>
            <a:picLocks noChangeAspect="1"/>
          </p:cNvPicPr>
          <p:nvPr/>
        </p:nvPicPr>
        <p:blipFill>
          <a:blip r:embed="rId2"/>
          <a:stretch>
            <a:fillRect/>
          </a:stretch>
        </p:blipFill>
        <p:spPr>
          <a:xfrm>
            <a:off x="1432875" y="3429000"/>
            <a:ext cx="1526212" cy="1476055"/>
          </a:xfrm>
          <a:prstGeom prst="rect">
            <a:avLst/>
          </a:prstGeom>
        </p:spPr>
      </p:pic>
      <p:sp>
        <p:nvSpPr>
          <p:cNvPr id="21" name="TextBox 20"/>
          <p:cNvSpPr txBox="1"/>
          <p:nvPr/>
        </p:nvSpPr>
        <p:spPr>
          <a:xfrm>
            <a:off x="4468304" y="1416345"/>
            <a:ext cx="2557022" cy="923330"/>
          </a:xfrm>
          <a:prstGeom prst="rect">
            <a:avLst/>
          </a:prstGeom>
          <a:noFill/>
        </p:spPr>
        <p:txBody>
          <a:bodyPr wrap="square" rtlCol="0">
            <a:spAutoFit/>
          </a:bodyPr>
          <a:lstStyle/>
          <a:p>
            <a:r>
              <a:rPr lang="en-US"/>
              <a:t>Hu Moments, Haralick</a:t>
            </a:r>
          </a:p>
          <a:p>
            <a:r>
              <a:rPr lang="en-US"/>
              <a:t>Color Histogram, Hog, ….</a:t>
            </a:r>
          </a:p>
          <a:p>
            <a:endParaRPr lang="en-US"/>
          </a:p>
        </p:txBody>
      </p:sp>
      <p:sp>
        <p:nvSpPr>
          <p:cNvPr id="22" name="Rectangle 21"/>
          <p:cNvSpPr/>
          <p:nvPr/>
        </p:nvSpPr>
        <p:spPr>
          <a:xfrm>
            <a:off x="8239419" y="3525624"/>
            <a:ext cx="3214148" cy="716438"/>
          </a:xfrm>
          <a:prstGeom prst="rect">
            <a:avLst/>
          </a:prstGeom>
          <a:solidFill>
            <a:schemeClr val="accent1">
              <a:lumMod val="40000"/>
              <a:lumOff val="6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384355" y="3652250"/>
            <a:ext cx="3195686" cy="461665"/>
          </a:xfrm>
          <a:prstGeom prst="rect">
            <a:avLst/>
          </a:prstGeom>
          <a:noFill/>
        </p:spPr>
        <p:txBody>
          <a:bodyPr wrap="square" rtlCol="0">
            <a:spAutoFit/>
          </a:bodyPr>
          <a:lstStyle/>
          <a:p>
            <a:r>
              <a:rPr lang="en-US" sz="2400" b="1">
                <a:solidFill>
                  <a:schemeClr val="bg1"/>
                </a:solidFill>
              </a:rPr>
              <a:t>[ 34, 12, 56, . . . , 90 ]</a:t>
            </a:r>
          </a:p>
        </p:txBody>
      </p:sp>
      <p:sp>
        <p:nvSpPr>
          <p:cNvPr id="24" name="TextBox 23"/>
          <p:cNvSpPr txBox="1"/>
          <p:nvPr/>
        </p:nvSpPr>
        <p:spPr>
          <a:xfrm>
            <a:off x="1669320" y="4966732"/>
            <a:ext cx="1226271" cy="369332"/>
          </a:xfrm>
          <a:prstGeom prst="rect">
            <a:avLst/>
          </a:prstGeom>
          <a:noFill/>
        </p:spPr>
        <p:txBody>
          <a:bodyPr wrap="square" rtlCol="0">
            <a:spAutoFit/>
          </a:bodyPr>
          <a:lstStyle/>
          <a:p>
            <a:r>
              <a:rPr lang="en-US"/>
              <a:t>Apple.jpg</a:t>
            </a:r>
          </a:p>
        </p:txBody>
      </p:sp>
    </p:spTree>
    <p:extLst>
      <p:ext uri="{BB962C8B-B14F-4D97-AF65-F5344CB8AC3E}">
        <p14:creationId xmlns:p14="http://schemas.microsoft.com/office/powerpoint/2010/main" val="16491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solidFill>
                  <a:prstClr val="white">
                    <a:tint val="75000"/>
                  </a:prstClr>
                </a:solidFill>
              </a:rPr>
              <a:pPr/>
              <a:t>24</a:t>
            </a:fld>
            <a:endParaRPr lang="en-US">
              <a:solidFill>
                <a:prstClr val="white">
                  <a:tint val="75000"/>
                </a:prstClr>
              </a:solidFill>
            </a:endParaRPr>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1432875" y="320511"/>
            <a:ext cx="3148551" cy="73001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1739247" y="485464"/>
            <a:ext cx="2531096" cy="400110"/>
          </a:xfrm>
          <a:prstGeom prst="rect">
            <a:avLst/>
          </a:prstGeom>
          <a:noFill/>
        </p:spPr>
        <p:txBody>
          <a:bodyPr wrap="square" rtlCol="0">
            <a:spAutoFit/>
          </a:bodyPr>
          <a:lstStyle/>
          <a:p>
            <a:r>
              <a:rPr lang="en-US" sz="2000">
                <a:solidFill>
                  <a:srgbClr val="FFC000"/>
                </a:solidFill>
              </a:rPr>
              <a:t>Quy trình thực hiện  </a:t>
            </a:r>
          </a:p>
        </p:txBody>
      </p:sp>
      <p:sp>
        <p:nvSpPr>
          <p:cNvPr id="48" name="Snip Diagonal Corner Rectangle 47"/>
          <p:cNvSpPr/>
          <p:nvPr/>
        </p:nvSpPr>
        <p:spPr>
          <a:xfrm>
            <a:off x="1261619" y="3211710"/>
            <a:ext cx="1583703" cy="688157"/>
          </a:xfrm>
          <a:prstGeom prst="snip2DiagRect">
            <a:avLst/>
          </a:prstGeom>
          <a:solidFill>
            <a:schemeClr val="bg1">
              <a:lumMod val="75000"/>
              <a:lumOff val="25000"/>
            </a:schemeClr>
          </a:solid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393594" y="3291699"/>
            <a:ext cx="1451728" cy="461665"/>
          </a:xfrm>
          <a:prstGeom prst="rect">
            <a:avLst/>
          </a:prstGeom>
          <a:noFill/>
        </p:spPr>
        <p:txBody>
          <a:bodyPr wrap="square" rtlCol="0">
            <a:spAutoFit/>
          </a:bodyPr>
          <a:lstStyle/>
          <a:p>
            <a:r>
              <a:rPr lang="en-US" sz="2400"/>
              <a:t>Dataset</a:t>
            </a:r>
          </a:p>
        </p:txBody>
      </p:sp>
      <p:cxnSp>
        <p:nvCxnSpPr>
          <p:cNvPr id="51" name="Elbow Connector 50"/>
          <p:cNvCxnSpPr/>
          <p:nvPr/>
        </p:nvCxnSpPr>
        <p:spPr>
          <a:xfrm>
            <a:off x="3015988" y="4104392"/>
            <a:ext cx="927756" cy="806976"/>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4150148" y="1809461"/>
            <a:ext cx="1593130" cy="711216"/>
          </a:xfrm>
          <a:prstGeom prst="roundRect">
            <a:avLst/>
          </a:prstGeom>
          <a:solidFill>
            <a:schemeClr val="bg1">
              <a:lumMod val="75000"/>
              <a:lumOff val="2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4377178" y="1951989"/>
            <a:ext cx="1123359" cy="400110"/>
          </a:xfrm>
          <a:prstGeom prst="rect">
            <a:avLst/>
          </a:prstGeom>
          <a:noFill/>
        </p:spPr>
        <p:txBody>
          <a:bodyPr wrap="square" rtlCol="0">
            <a:spAutoFit/>
          </a:bodyPr>
          <a:lstStyle/>
          <a:p>
            <a:r>
              <a:rPr lang="en-US" sz="2000"/>
              <a:t>Training</a:t>
            </a:r>
          </a:p>
        </p:txBody>
      </p:sp>
      <p:sp>
        <p:nvSpPr>
          <p:cNvPr id="54" name="Rounded Rectangle 53"/>
          <p:cNvSpPr/>
          <p:nvPr/>
        </p:nvSpPr>
        <p:spPr>
          <a:xfrm>
            <a:off x="4034280" y="4684784"/>
            <a:ext cx="1593130" cy="711216"/>
          </a:xfrm>
          <a:prstGeom prst="roundRect">
            <a:avLst/>
          </a:prstGeom>
          <a:solidFill>
            <a:schemeClr val="bg1">
              <a:lumMod val="75000"/>
              <a:lumOff val="25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4387786" y="4840337"/>
            <a:ext cx="874335" cy="400110"/>
          </a:xfrm>
          <a:prstGeom prst="rect">
            <a:avLst/>
          </a:prstGeom>
          <a:noFill/>
        </p:spPr>
        <p:txBody>
          <a:bodyPr wrap="square" rtlCol="0">
            <a:spAutoFit/>
          </a:bodyPr>
          <a:lstStyle/>
          <a:p>
            <a:r>
              <a:rPr lang="en-US" sz="2000"/>
              <a:t>Test</a:t>
            </a:r>
          </a:p>
        </p:txBody>
      </p:sp>
      <p:cxnSp>
        <p:nvCxnSpPr>
          <p:cNvPr id="56" name="Elbow Connector 55"/>
          <p:cNvCxnSpPr/>
          <p:nvPr/>
        </p:nvCxnSpPr>
        <p:spPr>
          <a:xfrm flipV="1">
            <a:off x="5838721" y="1250580"/>
            <a:ext cx="836630" cy="763611"/>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a:off x="5838721" y="2214243"/>
            <a:ext cx="836630" cy="714308"/>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flipV="1">
            <a:off x="5722853" y="4147757"/>
            <a:ext cx="836630" cy="763611"/>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5722853" y="5111420"/>
            <a:ext cx="836630" cy="714308"/>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770794" y="885574"/>
            <a:ext cx="4901547" cy="576541"/>
          </a:xfrm>
          <a:prstGeom prst="rect">
            <a:avLst/>
          </a:prstGeom>
          <a:solidFill>
            <a:schemeClr val="accent1">
              <a:lumMod val="40000"/>
              <a:lumOff val="6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6878024" y="963727"/>
            <a:ext cx="4506014" cy="369332"/>
          </a:xfrm>
          <a:prstGeom prst="rect">
            <a:avLst/>
          </a:prstGeom>
          <a:noFill/>
        </p:spPr>
        <p:txBody>
          <a:bodyPr wrap="square" rtlCol="0">
            <a:spAutoFit/>
          </a:bodyPr>
          <a:lstStyle/>
          <a:p>
            <a:r>
              <a:rPr lang="en-US" b="1">
                <a:solidFill>
                  <a:schemeClr val="bg1"/>
                </a:solidFill>
              </a:rPr>
              <a:t>[</a:t>
            </a:r>
            <a:r>
              <a:rPr lang="en-US">
                <a:solidFill>
                  <a:schemeClr val="bg1"/>
                </a:solidFill>
              </a:rPr>
              <a:t> [ 34, 12, 56, . . . , 90 ] , . . . , [20, 50, . . . 93] </a:t>
            </a:r>
            <a:r>
              <a:rPr lang="en-US" b="1">
                <a:solidFill>
                  <a:schemeClr val="bg1"/>
                </a:solidFill>
              </a:rPr>
              <a:t>]</a:t>
            </a:r>
          </a:p>
        </p:txBody>
      </p:sp>
      <p:sp>
        <p:nvSpPr>
          <p:cNvPr id="64" name="Rectangle 63"/>
          <p:cNvSpPr/>
          <p:nvPr/>
        </p:nvSpPr>
        <p:spPr>
          <a:xfrm>
            <a:off x="6740555" y="3946020"/>
            <a:ext cx="4901547" cy="576541"/>
          </a:xfrm>
          <a:prstGeom prst="rect">
            <a:avLst/>
          </a:prstGeom>
          <a:solidFill>
            <a:schemeClr val="tx1"/>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6847785" y="4024173"/>
            <a:ext cx="4506014" cy="369332"/>
          </a:xfrm>
          <a:prstGeom prst="rect">
            <a:avLst/>
          </a:prstGeom>
          <a:noFill/>
        </p:spPr>
        <p:txBody>
          <a:bodyPr wrap="square" rtlCol="0">
            <a:spAutoFit/>
          </a:bodyPr>
          <a:lstStyle/>
          <a:p>
            <a:r>
              <a:rPr lang="en-US" b="1">
                <a:solidFill>
                  <a:schemeClr val="bg1"/>
                </a:solidFill>
              </a:rPr>
              <a:t>[</a:t>
            </a:r>
            <a:r>
              <a:rPr lang="en-US">
                <a:solidFill>
                  <a:schemeClr val="bg1"/>
                </a:solidFill>
              </a:rPr>
              <a:t> [ 84, 22, 46, . . . , 90 ] , . . . , [21, 54, . . . 99] </a:t>
            </a:r>
            <a:r>
              <a:rPr lang="en-US" b="1">
                <a:solidFill>
                  <a:schemeClr val="bg1"/>
                </a:solidFill>
              </a:rPr>
              <a:t>]</a:t>
            </a:r>
          </a:p>
        </p:txBody>
      </p:sp>
      <p:cxnSp>
        <p:nvCxnSpPr>
          <p:cNvPr id="70" name="Elbow Connector 69"/>
          <p:cNvCxnSpPr/>
          <p:nvPr/>
        </p:nvCxnSpPr>
        <p:spPr>
          <a:xfrm flipV="1">
            <a:off x="2984368" y="2246794"/>
            <a:ext cx="1000814" cy="945006"/>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6770793" y="2520677"/>
            <a:ext cx="4051177" cy="655052"/>
          </a:xfrm>
          <a:prstGeom prst="rect">
            <a:avLst/>
          </a:prstGeom>
          <a:solidFill>
            <a:schemeClr val="accent1">
              <a:lumMod val="40000"/>
              <a:lumOff val="6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740555" y="5468574"/>
            <a:ext cx="3911735" cy="655052"/>
          </a:xfrm>
          <a:prstGeom prst="rect">
            <a:avLst/>
          </a:prstGeom>
          <a:solidFill>
            <a:schemeClr val="accent3">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6847787" y="2686259"/>
            <a:ext cx="3974184" cy="369332"/>
          </a:xfrm>
          <a:prstGeom prst="rect">
            <a:avLst/>
          </a:prstGeom>
          <a:noFill/>
        </p:spPr>
        <p:txBody>
          <a:bodyPr wrap="square" rtlCol="0">
            <a:spAutoFit/>
          </a:bodyPr>
          <a:lstStyle/>
          <a:p>
            <a:r>
              <a:rPr lang="en-US">
                <a:solidFill>
                  <a:schemeClr val="bg1"/>
                </a:solidFill>
              </a:rPr>
              <a:t>[ 1, 1, 1, 1, . . . , 2, 2, . . . ,120, 120, 120]</a:t>
            </a:r>
          </a:p>
        </p:txBody>
      </p:sp>
      <p:sp>
        <p:nvSpPr>
          <p:cNvPr id="77" name="TextBox 76"/>
          <p:cNvSpPr txBox="1"/>
          <p:nvPr/>
        </p:nvSpPr>
        <p:spPr>
          <a:xfrm>
            <a:off x="6878024" y="5608948"/>
            <a:ext cx="4506014" cy="646331"/>
          </a:xfrm>
          <a:prstGeom prst="rect">
            <a:avLst/>
          </a:prstGeom>
          <a:noFill/>
        </p:spPr>
        <p:txBody>
          <a:bodyPr wrap="square" rtlCol="0">
            <a:spAutoFit/>
          </a:bodyPr>
          <a:lstStyle/>
          <a:p>
            <a:r>
              <a:rPr lang="en-US">
                <a:solidFill>
                  <a:schemeClr val="bg1"/>
                </a:solidFill>
              </a:rPr>
              <a:t>[ 1, 1, 1, . . . , 2, 2, . . . ,120, 120, 120]</a:t>
            </a:r>
          </a:p>
          <a:p>
            <a:endParaRPr lang="en-US"/>
          </a:p>
        </p:txBody>
      </p:sp>
      <p:sp>
        <p:nvSpPr>
          <p:cNvPr id="78" name="TextBox 77"/>
          <p:cNvSpPr txBox="1"/>
          <p:nvPr/>
        </p:nvSpPr>
        <p:spPr>
          <a:xfrm>
            <a:off x="6675351" y="462742"/>
            <a:ext cx="1967854" cy="369332"/>
          </a:xfrm>
          <a:prstGeom prst="rect">
            <a:avLst/>
          </a:prstGeom>
          <a:noFill/>
        </p:spPr>
        <p:txBody>
          <a:bodyPr wrap="square" rtlCol="0">
            <a:spAutoFit/>
          </a:bodyPr>
          <a:lstStyle/>
          <a:p>
            <a:r>
              <a:rPr lang="en-US"/>
              <a:t>Datatrain.h5</a:t>
            </a:r>
          </a:p>
        </p:txBody>
      </p:sp>
      <p:sp>
        <p:nvSpPr>
          <p:cNvPr id="79" name="TextBox 78"/>
          <p:cNvSpPr txBox="1"/>
          <p:nvPr/>
        </p:nvSpPr>
        <p:spPr>
          <a:xfrm>
            <a:off x="6675351" y="2056218"/>
            <a:ext cx="2242406" cy="369332"/>
          </a:xfrm>
          <a:prstGeom prst="rect">
            <a:avLst/>
          </a:prstGeom>
          <a:noFill/>
        </p:spPr>
        <p:txBody>
          <a:bodyPr wrap="square" rtlCol="0">
            <a:spAutoFit/>
          </a:bodyPr>
          <a:lstStyle/>
          <a:p>
            <a:r>
              <a:rPr lang="en-US"/>
              <a:t>Labelstrain.h5</a:t>
            </a:r>
          </a:p>
        </p:txBody>
      </p:sp>
      <p:sp>
        <p:nvSpPr>
          <p:cNvPr id="80" name="TextBox 79"/>
          <p:cNvSpPr txBox="1"/>
          <p:nvPr/>
        </p:nvSpPr>
        <p:spPr>
          <a:xfrm>
            <a:off x="6675351" y="3522531"/>
            <a:ext cx="1696435" cy="369332"/>
          </a:xfrm>
          <a:prstGeom prst="rect">
            <a:avLst/>
          </a:prstGeom>
          <a:noFill/>
        </p:spPr>
        <p:txBody>
          <a:bodyPr wrap="square" rtlCol="0">
            <a:spAutoFit/>
          </a:bodyPr>
          <a:lstStyle/>
          <a:p>
            <a:r>
              <a:rPr lang="en-US"/>
              <a:t>Datatest.h5</a:t>
            </a:r>
          </a:p>
        </p:txBody>
      </p:sp>
      <p:sp>
        <p:nvSpPr>
          <p:cNvPr id="81" name="TextBox 80"/>
          <p:cNvSpPr txBox="1"/>
          <p:nvPr/>
        </p:nvSpPr>
        <p:spPr>
          <a:xfrm>
            <a:off x="6696952" y="4962617"/>
            <a:ext cx="1734142" cy="646331"/>
          </a:xfrm>
          <a:prstGeom prst="rect">
            <a:avLst/>
          </a:prstGeom>
          <a:noFill/>
        </p:spPr>
        <p:txBody>
          <a:bodyPr wrap="square" rtlCol="0">
            <a:spAutoFit/>
          </a:bodyPr>
          <a:lstStyle/>
          <a:p>
            <a:r>
              <a:rPr lang="en-US"/>
              <a:t>Labelstest.h5</a:t>
            </a:r>
          </a:p>
          <a:p>
            <a:endParaRPr lang="en-US"/>
          </a:p>
        </p:txBody>
      </p:sp>
    </p:spTree>
    <p:extLst>
      <p:ext uri="{BB962C8B-B14F-4D97-AF65-F5344CB8AC3E}">
        <p14:creationId xmlns:p14="http://schemas.microsoft.com/office/powerpoint/2010/main" val="2277536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solidFill>
                  <a:prstClr val="white">
                    <a:tint val="75000"/>
                  </a:prstClr>
                </a:solidFill>
              </a:rPr>
              <a:pPr/>
              <a:t>25</a:t>
            </a:fld>
            <a:endParaRPr lang="en-US">
              <a:solidFill>
                <a:prstClr val="white">
                  <a:tint val="75000"/>
                </a:prstClr>
              </a:solidFill>
            </a:endParaRPr>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1432875" y="320511"/>
            <a:ext cx="3148551" cy="73001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1739247" y="485464"/>
            <a:ext cx="2531096" cy="400110"/>
          </a:xfrm>
          <a:prstGeom prst="rect">
            <a:avLst/>
          </a:prstGeom>
          <a:noFill/>
        </p:spPr>
        <p:txBody>
          <a:bodyPr wrap="square" rtlCol="0">
            <a:spAutoFit/>
          </a:bodyPr>
          <a:lstStyle/>
          <a:p>
            <a:r>
              <a:rPr lang="en-US" sz="2000">
                <a:solidFill>
                  <a:srgbClr val="FFC000"/>
                </a:solidFill>
              </a:rPr>
              <a:t>Quy trình thực hiện  </a:t>
            </a:r>
          </a:p>
        </p:txBody>
      </p:sp>
      <p:sp>
        <p:nvSpPr>
          <p:cNvPr id="60" name="Rectangle 59"/>
          <p:cNvSpPr/>
          <p:nvPr/>
        </p:nvSpPr>
        <p:spPr>
          <a:xfrm>
            <a:off x="1299733" y="1974856"/>
            <a:ext cx="3564498" cy="518861"/>
          </a:xfrm>
          <a:prstGeom prst="rect">
            <a:avLst/>
          </a:prstGeom>
          <a:solidFill>
            <a:schemeClr val="accent1">
              <a:lumMod val="40000"/>
              <a:lumOff val="6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1406962" y="2053009"/>
            <a:ext cx="3457269" cy="307777"/>
          </a:xfrm>
          <a:prstGeom prst="rect">
            <a:avLst/>
          </a:prstGeom>
          <a:noFill/>
        </p:spPr>
        <p:txBody>
          <a:bodyPr wrap="square" rtlCol="0">
            <a:spAutoFit/>
          </a:bodyPr>
          <a:lstStyle/>
          <a:p>
            <a:r>
              <a:rPr lang="en-US" sz="1400" b="1">
                <a:solidFill>
                  <a:schemeClr val="bg1"/>
                </a:solidFill>
              </a:rPr>
              <a:t>[</a:t>
            </a:r>
            <a:r>
              <a:rPr lang="en-US" sz="1400">
                <a:solidFill>
                  <a:schemeClr val="bg1"/>
                </a:solidFill>
              </a:rPr>
              <a:t> [ 34, 12, 56, . . . , 90 ] , . . . , [20, 50, . . . 93] </a:t>
            </a:r>
            <a:r>
              <a:rPr lang="en-US" sz="1400" b="1">
                <a:solidFill>
                  <a:schemeClr val="bg1"/>
                </a:solidFill>
              </a:rPr>
              <a:t>]</a:t>
            </a:r>
          </a:p>
        </p:txBody>
      </p:sp>
      <p:sp>
        <p:nvSpPr>
          <p:cNvPr id="64" name="Rectangle 63"/>
          <p:cNvSpPr/>
          <p:nvPr/>
        </p:nvSpPr>
        <p:spPr>
          <a:xfrm>
            <a:off x="1290700" y="4393564"/>
            <a:ext cx="3572750" cy="576541"/>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397929" y="4471717"/>
            <a:ext cx="3465520" cy="307777"/>
          </a:xfrm>
          <a:prstGeom prst="rect">
            <a:avLst/>
          </a:prstGeom>
          <a:noFill/>
        </p:spPr>
        <p:txBody>
          <a:bodyPr wrap="square" rtlCol="0">
            <a:spAutoFit/>
          </a:bodyPr>
          <a:lstStyle/>
          <a:p>
            <a:r>
              <a:rPr lang="en-US" sz="1400" b="1">
                <a:solidFill>
                  <a:schemeClr val="bg1"/>
                </a:solidFill>
              </a:rPr>
              <a:t>[</a:t>
            </a:r>
            <a:r>
              <a:rPr lang="en-US" sz="1400">
                <a:solidFill>
                  <a:schemeClr val="bg1"/>
                </a:solidFill>
              </a:rPr>
              <a:t> [ 84, 22, 46, . . . , 90 ] , . . . , [21, 54, . . . 99] </a:t>
            </a:r>
            <a:r>
              <a:rPr lang="en-US" sz="1400" b="1">
                <a:solidFill>
                  <a:schemeClr val="bg1"/>
                </a:solidFill>
              </a:rPr>
              <a:t>]</a:t>
            </a:r>
          </a:p>
        </p:txBody>
      </p:sp>
      <p:sp>
        <p:nvSpPr>
          <p:cNvPr id="73" name="Rectangle 72"/>
          <p:cNvSpPr/>
          <p:nvPr/>
        </p:nvSpPr>
        <p:spPr>
          <a:xfrm>
            <a:off x="1295807" y="3175178"/>
            <a:ext cx="3125364" cy="429227"/>
          </a:xfrm>
          <a:prstGeom prst="rect">
            <a:avLst/>
          </a:prstGeom>
          <a:solidFill>
            <a:schemeClr val="accent1">
              <a:lumMod val="40000"/>
              <a:lumOff val="6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290700" y="5651566"/>
            <a:ext cx="3129690" cy="484120"/>
          </a:xfrm>
          <a:prstGeom prst="rect">
            <a:avLst/>
          </a:prstGeom>
          <a:solidFill>
            <a:schemeClr val="accent3">
              <a:lumMod val="20000"/>
              <a:lumOff val="8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1291482" y="3263901"/>
            <a:ext cx="3129690" cy="307777"/>
          </a:xfrm>
          <a:prstGeom prst="rect">
            <a:avLst/>
          </a:prstGeom>
          <a:noFill/>
        </p:spPr>
        <p:txBody>
          <a:bodyPr wrap="square" rtlCol="0">
            <a:spAutoFit/>
          </a:bodyPr>
          <a:lstStyle/>
          <a:p>
            <a:r>
              <a:rPr lang="en-US" sz="1400">
                <a:solidFill>
                  <a:schemeClr val="bg1"/>
                </a:solidFill>
              </a:rPr>
              <a:t>[ 1, 1, 1, 1, . . . , 2, 2, . . . ,120, 120, 120]</a:t>
            </a:r>
          </a:p>
        </p:txBody>
      </p:sp>
      <p:sp>
        <p:nvSpPr>
          <p:cNvPr id="77" name="TextBox 76"/>
          <p:cNvSpPr txBox="1"/>
          <p:nvPr/>
        </p:nvSpPr>
        <p:spPr>
          <a:xfrm>
            <a:off x="1418742" y="5728613"/>
            <a:ext cx="3035826" cy="584775"/>
          </a:xfrm>
          <a:prstGeom prst="rect">
            <a:avLst/>
          </a:prstGeom>
          <a:noFill/>
        </p:spPr>
        <p:txBody>
          <a:bodyPr wrap="square" rtlCol="0">
            <a:spAutoFit/>
          </a:bodyPr>
          <a:lstStyle/>
          <a:p>
            <a:r>
              <a:rPr lang="en-US" sz="1400">
                <a:solidFill>
                  <a:schemeClr val="bg1"/>
                </a:solidFill>
              </a:rPr>
              <a:t>[ 1, 1, 1, . . . , 2, 2, . . . ,120, 120, 120]</a:t>
            </a:r>
          </a:p>
          <a:p>
            <a:endParaRPr lang="en-US"/>
          </a:p>
        </p:txBody>
      </p:sp>
      <p:sp>
        <p:nvSpPr>
          <p:cNvPr id="78" name="TextBox 77"/>
          <p:cNvSpPr txBox="1"/>
          <p:nvPr/>
        </p:nvSpPr>
        <p:spPr>
          <a:xfrm>
            <a:off x="1204289" y="1552024"/>
            <a:ext cx="1967854" cy="369332"/>
          </a:xfrm>
          <a:prstGeom prst="rect">
            <a:avLst/>
          </a:prstGeom>
          <a:noFill/>
        </p:spPr>
        <p:txBody>
          <a:bodyPr wrap="square" rtlCol="0">
            <a:spAutoFit/>
          </a:bodyPr>
          <a:lstStyle/>
          <a:p>
            <a:r>
              <a:rPr lang="en-US"/>
              <a:t>Datatrain.h5</a:t>
            </a:r>
          </a:p>
        </p:txBody>
      </p:sp>
      <p:sp>
        <p:nvSpPr>
          <p:cNvPr id="79" name="TextBox 78"/>
          <p:cNvSpPr txBox="1"/>
          <p:nvPr/>
        </p:nvSpPr>
        <p:spPr>
          <a:xfrm>
            <a:off x="1200364" y="2710719"/>
            <a:ext cx="2196750" cy="369332"/>
          </a:xfrm>
          <a:prstGeom prst="rect">
            <a:avLst/>
          </a:prstGeom>
          <a:noFill/>
        </p:spPr>
        <p:txBody>
          <a:bodyPr wrap="square" rtlCol="0">
            <a:spAutoFit/>
          </a:bodyPr>
          <a:lstStyle/>
          <a:p>
            <a:r>
              <a:rPr lang="en-US"/>
              <a:t>Labelstrain.h5</a:t>
            </a:r>
          </a:p>
        </p:txBody>
      </p:sp>
      <p:sp>
        <p:nvSpPr>
          <p:cNvPr id="80" name="TextBox 79"/>
          <p:cNvSpPr txBox="1"/>
          <p:nvPr/>
        </p:nvSpPr>
        <p:spPr>
          <a:xfrm>
            <a:off x="1225495" y="3970075"/>
            <a:ext cx="1696435" cy="369332"/>
          </a:xfrm>
          <a:prstGeom prst="rect">
            <a:avLst/>
          </a:prstGeom>
          <a:noFill/>
        </p:spPr>
        <p:txBody>
          <a:bodyPr wrap="square" rtlCol="0">
            <a:spAutoFit/>
          </a:bodyPr>
          <a:lstStyle/>
          <a:p>
            <a:r>
              <a:rPr lang="en-US"/>
              <a:t>Datatest.h5</a:t>
            </a:r>
          </a:p>
        </p:txBody>
      </p:sp>
      <p:sp>
        <p:nvSpPr>
          <p:cNvPr id="81" name="TextBox 80"/>
          <p:cNvSpPr txBox="1"/>
          <p:nvPr/>
        </p:nvSpPr>
        <p:spPr>
          <a:xfrm>
            <a:off x="1247096" y="5145609"/>
            <a:ext cx="1734142" cy="646331"/>
          </a:xfrm>
          <a:prstGeom prst="rect">
            <a:avLst/>
          </a:prstGeom>
          <a:noFill/>
        </p:spPr>
        <p:txBody>
          <a:bodyPr wrap="square" rtlCol="0">
            <a:spAutoFit/>
          </a:bodyPr>
          <a:lstStyle/>
          <a:p>
            <a:r>
              <a:rPr lang="en-US"/>
              <a:t>Labelstest.h5</a:t>
            </a:r>
          </a:p>
          <a:p>
            <a:endParaRPr lang="en-US"/>
          </a:p>
        </p:txBody>
      </p:sp>
      <p:cxnSp>
        <p:nvCxnSpPr>
          <p:cNvPr id="10" name="Elbow Connector 9"/>
          <p:cNvCxnSpPr/>
          <p:nvPr/>
        </p:nvCxnSpPr>
        <p:spPr>
          <a:xfrm>
            <a:off x="4420390" y="1516419"/>
            <a:ext cx="2257317" cy="1944148"/>
          </a:xfrm>
          <a:prstGeom prst="bentConnector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flipV="1">
            <a:off x="4330813" y="4142028"/>
            <a:ext cx="2346894" cy="2297815"/>
          </a:xfrm>
          <a:prstGeom prst="bentConnector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706947" y="2828041"/>
            <a:ext cx="1984566" cy="2036189"/>
          </a:xfrm>
          <a:prstGeom prst="roundRect">
            <a:avLst/>
          </a:prstGeom>
          <a:solidFill>
            <a:schemeClr val="bg1">
              <a:lumMod val="65000"/>
              <a:lumOff val="35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983916" y="3038065"/>
            <a:ext cx="1430629" cy="703452"/>
          </a:xfrm>
          <a:prstGeom prst="roundRect">
            <a:avLst/>
          </a:prstGeom>
          <a:solidFill>
            <a:schemeClr val="bg1">
              <a:lumMod val="75000"/>
              <a:lumOff val="25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293913" y="3142740"/>
            <a:ext cx="1024057" cy="461665"/>
          </a:xfrm>
          <a:prstGeom prst="rect">
            <a:avLst/>
          </a:prstGeom>
          <a:noFill/>
        </p:spPr>
        <p:txBody>
          <a:bodyPr wrap="square" rtlCol="0">
            <a:spAutoFit/>
          </a:bodyPr>
          <a:lstStyle/>
          <a:p>
            <a:r>
              <a:rPr lang="en-US" sz="2400" b="1"/>
              <a:t>SVM</a:t>
            </a:r>
          </a:p>
        </p:txBody>
      </p:sp>
      <p:sp>
        <p:nvSpPr>
          <p:cNvPr id="41" name="Rounded Rectangle 40"/>
          <p:cNvSpPr/>
          <p:nvPr/>
        </p:nvSpPr>
        <p:spPr>
          <a:xfrm>
            <a:off x="6971415" y="3951147"/>
            <a:ext cx="1430629" cy="703452"/>
          </a:xfrm>
          <a:prstGeom prst="roundRect">
            <a:avLst/>
          </a:prstGeom>
          <a:solidFill>
            <a:schemeClr val="bg1">
              <a:lumMod val="75000"/>
              <a:lumOff val="25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281412" y="4055822"/>
            <a:ext cx="1024057" cy="461665"/>
          </a:xfrm>
          <a:prstGeom prst="rect">
            <a:avLst/>
          </a:prstGeom>
          <a:noFill/>
        </p:spPr>
        <p:txBody>
          <a:bodyPr wrap="square" rtlCol="0">
            <a:spAutoFit/>
          </a:bodyPr>
          <a:lstStyle/>
          <a:p>
            <a:r>
              <a:rPr lang="en-US" sz="2400" b="1"/>
              <a:t>KNN</a:t>
            </a:r>
          </a:p>
        </p:txBody>
      </p:sp>
      <p:cxnSp>
        <p:nvCxnSpPr>
          <p:cNvPr id="17" name="Straight Connector 16"/>
          <p:cNvCxnSpPr/>
          <p:nvPr/>
        </p:nvCxnSpPr>
        <p:spPr>
          <a:xfrm>
            <a:off x="7684260" y="4672100"/>
            <a:ext cx="14970" cy="89914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684260" y="2284242"/>
            <a:ext cx="2469" cy="76867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45489" y="1683677"/>
            <a:ext cx="1560930" cy="523220"/>
          </a:xfrm>
          <a:prstGeom prst="rect">
            <a:avLst/>
          </a:prstGeom>
          <a:noFill/>
        </p:spPr>
        <p:txBody>
          <a:bodyPr wrap="square" rtlCol="0">
            <a:spAutoFit/>
          </a:bodyPr>
          <a:lstStyle/>
          <a:p>
            <a:r>
              <a:rPr lang="en-US" sz="2800"/>
              <a:t>Model</a:t>
            </a:r>
          </a:p>
        </p:txBody>
      </p:sp>
      <p:cxnSp>
        <p:nvCxnSpPr>
          <p:cNvPr id="50" name="Straight Connector 49"/>
          <p:cNvCxnSpPr/>
          <p:nvPr/>
        </p:nvCxnSpPr>
        <p:spPr>
          <a:xfrm>
            <a:off x="8381455" y="1945287"/>
            <a:ext cx="932227"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559833" y="1659746"/>
            <a:ext cx="2538185" cy="523220"/>
          </a:xfrm>
          <a:prstGeom prst="rect">
            <a:avLst/>
          </a:prstGeom>
          <a:noFill/>
        </p:spPr>
        <p:txBody>
          <a:bodyPr wrap="square" rtlCol="0">
            <a:spAutoFit/>
          </a:bodyPr>
          <a:lstStyle/>
          <a:p>
            <a:r>
              <a:rPr lang="en-US" sz="2800" b="1"/>
              <a:t>Svm Accuracy</a:t>
            </a:r>
          </a:p>
        </p:txBody>
      </p:sp>
      <p:cxnSp>
        <p:nvCxnSpPr>
          <p:cNvPr id="62" name="Straight Connector 61"/>
          <p:cNvCxnSpPr/>
          <p:nvPr/>
        </p:nvCxnSpPr>
        <p:spPr>
          <a:xfrm>
            <a:off x="7699230" y="5571241"/>
            <a:ext cx="146362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313682" y="5253228"/>
            <a:ext cx="2784336" cy="523220"/>
          </a:xfrm>
          <a:prstGeom prst="rect">
            <a:avLst/>
          </a:prstGeom>
          <a:noFill/>
        </p:spPr>
        <p:txBody>
          <a:bodyPr wrap="square" rtlCol="0">
            <a:spAutoFit/>
          </a:bodyPr>
          <a:lstStyle/>
          <a:p>
            <a:r>
              <a:rPr lang="en-US" sz="2800" b="1"/>
              <a:t>Knn Accuracy</a:t>
            </a:r>
          </a:p>
        </p:txBody>
      </p:sp>
    </p:spTree>
    <p:extLst>
      <p:ext uri="{BB962C8B-B14F-4D97-AF65-F5344CB8AC3E}">
        <p14:creationId xmlns:p14="http://schemas.microsoft.com/office/powerpoint/2010/main" val="1156730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nip Diagonal Corner Rectangle 9"/>
          <p:cNvSpPr/>
          <p:nvPr/>
        </p:nvSpPr>
        <p:spPr>
          <a:xfrm>
            <a:off x="1338607" y="455099"/>
            <a:ext cx="1913640"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687397" y="455099"/>
            <a:ext cx="1564850" cy="523220"/>
          </a:xfrm>
          <a:prstGeom prst="rect">
            <a:avLst/>
          </a:prstGeom>
          <a:noFill/>
        </p:spPr>
        <p:txBody>
          <a:bodyPr wrap="square" rtlCol="0">
            <a:spAutoFit/>
          </a:bodyPr>
          <a:lstStyle/>
          <a:p>
            <a:r>
              <a:rPr lang="en-US" sz="2800" b="1">
                <a:solidFill>
                  <a:srgbClr val="FFC000"/>
                </a:solidFill>
                <a:latin typeface="Times New Roman" panose="02020603050405020304" pitchFamily="18" charset="0"/>
                <a:cs typeface="Times New Roman" panose="02020603050405020304" pitchFamily="18" charset="0"/>
              </a:rPr>
              <a:t> KNN</a:t>
            </a:r>
            <a:endParaRPr lang="en-US" sz="2800">
              <a:solidFill>
                <a:prstClr val="white"/>
              </a:solidFill>
            </a:endParaRPr>
          </a:p>
        </p:txBody>
      </p:sp>
      <p:sp>
        <p:nvSpPr>
          <p:cNvPr id="4" name="Rounded Rectangle 3"/>
          <p:cNvSpPr/>
          <p:nvPr/>
        </p:nvSpPr>
        <p:spPr>
          <a:xfrm>
            <a:off x="1338607" y="2015652"/>
            <a:ext cx="10030119" cy="659876"/>
          </a:xfrm>
          <a:prstGeom prst="roundRect">
            <a:avLst/>
          </a:prstGeom>
          <a:solidFill>
            <a:schemeClr val="bg1">
              <a:lumMod val="50000"/>
              <a:lumOff val="5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26358" y="2073054"/>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87398" y="2145534"/>
            <a:ext cx="612743" cy="400110"/>
          </a:xfrm>
          <a:prstGeom prst="rect">
            <a:avLst/>
          </a:prstGeom>
          <a:noFill/>
        </p:spPr>
        <p:txBody>
          <a:bodyPr wrap="square" rtlCol="0">
            <a:spAutoFit/>
          </a:bodyPr>
          <a:lstStyle/>
          <a:p>
            <a:r>
              <a:rPr lang="en-US" sz="2000" b="1">
                <a:solidFill>
                  <a:schemeClr val="bg1"/>
                </a:solidFill>
              </a:rPr>
              <a:t>Fd1</a:t>
            </a:r>
          </a:p>
        </p:txBody>
      </p:sp>
      <p:sp>
        <p:nvSpPr>
          <p:cNvPr id="13" name="Rectangle 12"/>
          <p:cNvSpPr/>
          <p:nvPr/>
        </p:nvSpPr>
        <p:spPr>
          <a:xfrm>
            <a:off x="2789942" y="2073054"/>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50982" y="2145534"/>
            <a:ext cx="612743" cy="400110"/>
          </a:xfrm>
          <a:prstGeom prst="rect">
            <a:avLst/>
          </a:prstGeom>
          <a:noFill/>
        </p:spPr>
        <p:txBody>
          <a:bodyPr wrap="square" rtlCol="0">
            <a:spAutoFit/>
          </a:bodyPr>
          <a:lstStyle/>
          <a:p>
            <a:r>
              <a:rPr lang="en-US" sz="2000" b="1">
                <a:solidFill>
                  <a:schemeClr val="bg1"/>
                </a:solidFill>
              </a:rPr>
              <a:t>Fd2</a:t>
            </a:r>
          </a:p>
        </p:txBody>
      </p:sp>
      <p:sp>
        <p:nvSpPr>
          <p:cNvPr id="15" name="Rectangle 14"/>
          <p:cNvSpPr/>
          <p:nvPr/>
        </p:nvSpPr>
        <p:spPr>
          <a:xfrm>
            <a:off x="4006392" y="2073054"/>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67432" y="2145534"/>
            <a:ext cx="612743" cy="400110"/>
          </a:xfrm>
          <a:prstGeom prst="rect">
            <a:avLst/>
          </a:prstGeom>
          <a:noFill/>
        </p:spPr>
        <p:txBody>
          <a:bodyPr wrap="square" rtlCol="0">
            <a:spAutoFit/>
          </a:bodyPr>
          <a:lstStyle/>
          <a:p>
            <a:r>
              <a:rPr lang="en-US" sz="2000" b="1">
                <a:solidFill>
                  <a:schemeClr val="bg1"/>
                </a:solidFill>
              </a:rPr>
              <a:t>Fd3</a:t>
            </a:r>
          </a:p>
        </p:txBody>
      </p:sp>
      <p:sp>
        <p:nvSpPr>
          <p:cNvPr id="17" name="Rectangle 16"/>
          <p:cNvSpPr/>
          <p:nvPr/>
        </p:nvSpPr>
        <p:spPr>
          <a:xfrm>
            <a:off x="5207525" y="2073054"/>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368565" y="2145534"/>
            <a:ext cx="612743" cy="400110"/>
          </a:xfrm>
          <a:prstGeom prst="rect">
            <a:avLst/>
          </a:prstGeom>
          <a:noFill/>
        </p:spPr>
        <p:txBody>
          <a:bodyPr wrap="square" rtlCol="0">
            <a:spAutoFit/>
          </a:bodyPr>
          <a:lstStyle/>
          <a:p>
            <a:r>
              <a:rPr lang="en-US" sz="2000" b="1">
                <a:solidFill>
                  <a:schemeClr val="bg1"/>
                </a:solidFill>
              </a:rPr>
              <a:t>Fd4</a:t>
            </a:r>
          </a:p>
        </p:txBody>
      </p:sp>
      <p:cxnSp>
        <p:nvCxnSpPr>
          <p:cNvPr id="19" name="Straight Connector 18"/>
          <p:cNvCxnSpPr/>
          <p:nvPr/>
        </p:nvCxnSpPr>
        <p:spPr>
          <a:xfrm>
            <a:off x="6499782" y="2545644"/>
            <a:ext cx="2172879"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979032" y="2073054"/>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083512" y="2145534"/>
            <a:ext cx="812274" cy="400110"/>
          </a:xfrm>
          <a:prstGeom prst="rect">
            <a:avLst/>
          </a:prstGeom>
          <a:noFill/>
        </p:spPr>
        <p:txBody>
          <a:bodyPr wrap="square" rtlCol="0">
            <a:spAutoFit/>
          </a:bodyPr>
          <a:lstStyle/>
          <a:p>
            <a:r>
              <a:rPr lang="en-US" sz="2000" b="1">
                <a:solidFill>
                  <a:schemeClr val="bg1"/>
                </a:solidFill>
              </a:rPr>
              <a:t>Fdn-1</a:t>
            </a:r>
          </a:p>
        </p:txBody>
      </p:sp>
      <p:sp>
        <p:nvSpPr>
          <p:cNvPr id="24" name="Rectangle 23"/>
          <p:cNvSpPr/>
          <p:nvPr/>
        </p:nvSpPr>
        <p:spPr>
          <a:xfrm>
            <a:off x="10198230" y="2073054"/>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359270" y="2145534"/>
            <a:ext cx="612743" cy="400110"/>
          </a:xfrm>
          <a:prstGeom prst="rect">
            <a:avLst/>
          </a:prstGeom>
          <a:noFill/>
        </p:spPr>
        <p:txBody>
          <a:bodyPr wrap="square" rtlCol="0">
            <a:spAutoFit/>
          </a:bodyPr>
          <a:lstStyle/>
          <a:p>
            <a:r>
              <a:rPr lang="en-US" sz="2000" b="1">
                <a:solidFill>
                  <a:schemeClr val="bg1"/>
                </a:solidFill>
              </a:rPr>
              <a:t>Fdn</a:t>
            </a:r>
          </a:p>
        </p:txBody>
      </p:sp>
      <p:sp>
        <p:nvSpPr>
          <p:cNvPr id="26" name="Rounded Rectangle 25"/>
          <p:cNvSpPr/>
          <p:nvPr/>
        </p:nvSpPr>
        <p:spPr>
          <a:xfrm>
            <a:off x="1338607" y="1232665"/>
            <a:ext cx="10030119" cy="659876"/>
          </a:xfrm>
          <a:prstGeom prst="roundRect">
            <a:avLst/>
          </a:prstGeom>
          <a:solidFill>
            <a:schemeClr val="bg1">
              <a:lumMod val="50000"/>
              <a:lumOff val="50000"/>
            </a:scheme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526358" y="1290067"/>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687398" y="1362547"/>
            <a:ext cx="612743" cy="400110"/>
          </a:xfrm>
          <a:prstGeom prst="rect">
            <a:avLst/>
          </a:prstGeom>
          <a:noFill/>
        </p:spPr>
        <p:txBody>
          <a:bodyPr wrap="square" rtlCol="0">
            <a:spAutoFit/>
          </a:bodyPr>
          <a:lstStyle/>
          <a:p>
            <a:r>
              <a:rPr lang="en-US" sz="2000" b="1">
                <a:solidFill>
                  <a:schemeClr val="bg1"/>
                </a:solidFill>
              </a:rPr>
              <a:t>Lb1</a:t>
            </a:r>
          </a:p>
        </p:txBody>
      </p:sp>
      <p:sp>
        <p:nvSpPr>
          <p:cNvPr id="29" name="Rectangle 28"/>
          <p:cNvSpPr/>
          <p:nvPr/>
        </p:nvSpPr>
        <p:spPr>
          <a:xfrm>
            <a:off x="2789942" y="1290067"/>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950982" y="1362547"/>
            <a:ext cx="612743" cy="400110"/>
          </a:xfrm>
          <a:prstGeom prst="rect">
            <a:avLst/>
          </a:prstGeom>
          <a:noFill/>
        </p:spPr>
        <p:txBody>
          <a:bodyPr wrap="square" rtlCol="0">
            <a:spAutoFit/>
          </a:bodyPr>
          <a:lstStyle/>
          <a:p>
            <a:r>
              <a:rPr lang="en-US" sz="2000" b="1">
                <a:solidFill>
                  <a:schemeClr val="bg1"/>
                </a:solidFill>
              </a:rPr>
              <a:t>Lb2</a:t>
            </a:r>
          </a:p>
        </p:txBody>
      </p:sp>
      <p:sp>
        <p:nvSpPr>
          <p:cNvPr id="31" name="Rectangle 30"/>
          <p:cNvSpPr/>
          <p:nvPr/>
        </p:nvSpPr>
        <p:spPr>
          <a:xfrm>
            <a:off x="4006392" y="1290067"/>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167432" y="1362547"/>
            <a:ext cx="612743" cy="400110"/>
          </a:xfrm>
          <a:prstGeom prst="rect">
            <a:avLst/>
          </a:prstGeom>
          <a:noFill/>
        </p:spPr>
        <p:txBody>
          <a:bodyPr wrap="square" rtlCol="0">
            <a:spAutoFit/>
          </a:bodyPr>
          <a:lstStyle/>
          <a:p>
            <a:r>
              <a:rPr lang="en-US" sz="2000" b="1">
                <a:solidFill>
                  <a:schemeClr val="bg1"/>
                </a:solidFill>
              </a:rPr>
              <a:t>Lb3</a:t>
            </a:r>
          </a:p>
        </p:txBody>
      </p:sp>
      <p:sp>
        <p:nvSpPr>
          <p:cNvPr id="33" name="Rectangle 32"/>
          <p:cNvSpPr/>
          <p:nvPr/>
        </p:nvSpPr>
        <p:spPr>
          <a:xfrm>
            <a:off x="5207525" y="1290067"/>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368565" y="1362547"/>
            <a:ext cx="612743" cy="400110"/>
          </a:xfrm>
          <a:prstGeom prst="rect">
            <a:avLst/>
          </a:prstGeom>
          <a:noFill/>
        </p:spPr>
        <p:txBody>
          <a:bodyPr wrap="square" rtlCol="0">
            <a:spAutoFit/>
          </a:bodyPr>
          <a:lstStyle/>
          <a:p>
            <a:r>
              <a:rPr lang="en-US" sz="2000" b="1">
                <a:solidFill>
                  <a:schemeClr val="bg1"/>
                </a:solidFill>
              </a:rPr>
              <a:t>Lb4</a:t>
            </a:r>
          </a:p>
        </p:txBody>
      </p:sp>
      <p:cxnSp>
        <p:nvCxnSpPr>
          <p:cNvPr id="35" name="Straight Connector 34"/>
          <p:cNvCxnSpPr/>
          <p:nvPr/>
        </p:nvCxnSpPr>
        <p:spPr>
          <a:xfrm>
            <a:off x="6499782" y="1762657"/>
            <a:ext cx="2172879"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979032" y="1290067"/>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9083512" y="1362547"/>
            <a:ext cx="812274" cy="400110"/>
          </a:xfrm>
          <a:prstGeom prst="rect">
            <a:avLst/>
          </a:prstGeom>
          <a:noFill/>
        </p:spPr>
        <p:txBody>
          <a:bodyPr wrap="square" rtlCol="0">
            <a:spAutoFit/>
          </a:bodyPr>
          <a:lstStyle/>
          <a:p>
            <a:r>
              <a:rPr lang="en-US" sz="2000" b="1">
                <a:solidFill>
                  <a:schemeClr val="bg1"/>
                </a:solidFill>
              </a:rPr>
              <a:t>Lbn-1</a:t>
            </a:r>
          </a:p>
        </p:txBody>
      </p:sp>
      <p:sp>
        <p:nvSpPr>
          <p:cNvPr id="38" name="Rectangle 37"/>
          <p:cNvSpPr/>
          <p:nvPr/>
        </p:nvSpPr>
        <p:spPr>
          <a:xfrm>
            <a:off x="10198230" y="1290067"/>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0359270" y="1362547"/>
            <a:ext cx="612743" cy="400110"/>
          </a:xfrm>
          <a:prstGeom prst="rect">
            <a:avLst/>
          </a:prstGeom>
          <a:noFill/>
        </p:spPr>
        <p:txBody>
          <a:bodyPr wrap="square" rtlCol="0">
            <a:spAutoFit/>
          </a:bodyPr>
          <a:lstStyle/>
          <a:p>
            <a:r>
              <a:rPr lang="en-US" sz="2000" b="1">
                <a:solidFill>
                  <a:schemeClr val="bg1"/>
                </a:solidFill>
              </a:rPr>
              <a:t>Lbn</a:t>
            </a:r>
          </a:p>
        </p:txBody>
      </p:sp>
      <p:sp>
        <p:nvSpPr>
          <p:cNvPr id="42" name="Rectangle 41"/>
          <p:cNvSpPr/>
          <p:nvPr/>
        </p:nvSpPr>
        <p:spPr>
          <a:xfrm>
            <a:off x="1557191" y="3646934"/>
            <a:ext cx="1253227" cy="52953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718232" y="3719413"/>
            <a:ext cx="1102545" cy="400110"/>
          </a:xfrm>
          <a:prstGeom prst="rect">
            <a:avLst/>
          </a:prstGeom>
          <a:noFill/>
        </p:spPr>
        <p:txBody>
          <a:bodyPr wrap="square" rtlCol="0">
            <a:spAutoFit/>
          </a:bodyPr>
          <a:lstStyle/>
          <a:p>
            <a:r>
              <a:rPr lang="en-US" sz="2000" b="1">
                <a:solidFill>
                  <a:schemeClr val="bg1"/>
                </a:solidFill>
              </a:rPr>
              <a:t>NewFd</a:t>
            </a:r>
          </a:p>
        </p:txBody>
      </p:sp>
      <p:sp>
        <p:nvSpPr>
          <p:cNvPr id="44" name="Right Arrow 43"/>
          <p:cNvSpPr/>
          <p:nvPr/>
        </p:nvSpPr>
        <p:spPr>
          <a:xfrm>
            <a:off x="3280527" y="3711646"/>
            <a:ext cx="1027521" cy="400110"/>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4835951" y="3105697"/>
            <a:ext cx="3506771" cy="3172556"/>
          </a:xfrm>
          <a:prstGeom prst="roundRect">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128181" y="3389422"/>
            <a:ext cx="2922309" cy="2585323"/>
          </a:xfrm>
          <a:prstGeom prst="rect">
            <a:avLst/>
          </a:prstGeom>
          <a:noFill/>
        </p:spPr>
        <p:txBody>
          <a:bodyPr wrap="square" rtlCol="0">
            <a:spAutoFit/>
          </a:bodyPr>
          <a:lstStyle/>
          <a:p>
            <a:r>
              <a:rPr lang="en-US"/>
              <a:t>0, 000123</a:t>
            </a:r>
          </a:p>
          <a:p>
            <a:endParaRPr lang="en-US"/>
          </a:p>
          <a:p>
            <a:r>
              <a:rPr lang="en-US"/>
              <a:t>0, 023456</a:t>
            </a:r>
          </a:p>
          <a:p>
            <a:endParaRPr lang="en-US"/>
          </a:p>
          <a:p>
            <a:r>
              <a:rPr lang="en-US"/>
              <a:t>0, 0598</a:t>
            </a:r>
          </a:p>
          <a:p>
            <a:endParaRPr lang="en-US"/>
          </a:p>
          <a:p>
            <a:r>
              <a:rPr lang="en-US"/>
              <a:t>0, 1567</a:t>
            </a:r>
          </a:p>
          <a:p>
            <a:endParaRPr lang="en-US"/>
          </a:p>
          <a:p>
            <a:r>
              <a:rPr lang="en-US"/>
              <a:t>2, 3458958</a:t>
            </a:r>
          </a:p>
        </p:txBody>
      </p:sp>
      <p:sp>
        <p:nvSpPr>
          <p:cNvPr id="47" name="Rectangle 46"/>
          <p:cNvSpPr/>
          <p:nvPr/>
        </p:nvSpPr>
        <p:spPr>
          <a:xfrm>
            <a:off x="6951261" y="3265458"/>
            <a:ext cx="691904" cy="42149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19263" y="3265459"/>
            <a:ext cx="623902" cy="369332"/>
          </a:xfrm>
          <a:prstGeom prst="rect">
            <a:avLst/>
          </a:prstGeom>
          <a:noFill/>
        </p:spPr>
        <p:txBody>
          <a:bodyPr wrap="square" rtlCol="0">
            <a:spAutoFit/>
          </a:bodyPr>
          <a:lstStyle/>
          <a:p>
            <a:r>
              <a:rPr lang="en-US" b="1">
                <a:solidFill>
                  <a:schemeClr val="bg1"/>
                </a:solidFill>
              </a:rPr>
              <a:t>Fd1</a:t>
            </a:r>
          </a:p>
        </p:txBody>
      </p:sp>
      <p:sp>
        <p:nvSpPr>
          <p:cNvPr id="49" name="Rectangle 48"/>
          <p:cNvSpPr/>
          <p:nvPr/>
        </p:nvSpPr>
        <p:spPr>
          <a:xfrm>
            <a:off x="6951261" y="3853009"/>
            <a:ext cx="691904" cy="42149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019263" y="3853010"/>
            <a:ext cx="623902" cy="369332"/>
          </a:xfrm>
          <a:prstGeom prst="rect">
            <a:avLst/>
          </a:prstGeom>
          <a:noFill/>
        </p:spPr>
        <p:txBody>
          <a:bodyPr wrap="square" rtlCol="0">
            <a:spAutoFit/>
          </a:bodyPr>
          <a:lstStyle/>
          <a:p>
            <a:r>
              <a:rPr lang="en-US" b="1">
                <a:solidFill>
                  <a:schemeClr val="bg1"/>
                </a:solidFill>
              </a:rPr>
              <a:t>Fd3</a:t>
            </a:r>
          </a:p>
        </p:txBody>
      </p:sp>
      <p:sp>
        <p:nvSpPr>
          <p:cNvPr id="51" name="Rectangle 50"/>
          <p:cNvSpPr/>
          <p:nvPr/>
        </p:nvSpPr>
        <p:spPr>
          <a:xfrm>
            <a:off x="6960729" y="4453859"/>
            <a:ext cx="691904" cy="42149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028731" y="4453860"/>
            <a:ext cx="623902" cy="369332"/>
          </a:xfrm>
          <a:prstGeom prst="rect">
            <a:avLst/>
          </a:prstGeom>
          <a:noFill/>
        </p:spPr>
        <p:txBody>
          <a:bodyPr wrap="square" rtlCol="0">
            <a:spAutoFit/>
          </a:bodyPr>
          <a:lstStyle/>
          <a:p>
            <a:r>
              <a:rPr lang="en-US" b="1">
                <a:solidFill>
                  <a:schemeClr val="bg1"/>
                </a:solidFill>
              </a:rPr>
              <a:t>Fd1</a:t>
            </a:r>
          </a:p>
        </p:txBody>
      </p:sp>
      <p:sp>
        <p:nvSpPr>
          <p:cNvPr id="53" name="Rectangle 52"/>
          <p:cNvSpPr/>
          <p:nvPr/>
        </p:nvSpPr>
        <p:spPr>
          <a:xfrm>
            <a:off x="6960729" y="5015281"/>
            <a:ext cx="691904" cy="42149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028731" y="5015282"/>
            <a:ext cx="623902" cy="369332"/>
          </a:xfrm>
          <a:prstGeom prst="rect">
            <a:avLst/>
          </a:prstGeom>
          <a:noFill/>
        </p:spPr>
        <p:txBody>
          <a:bodyPr wrap="square" rtlCol="0">
            <a:spAutoFit/>
          </a:bodyPr>
          <a:lstStyle/>
          <a:p>
            <a:r>
              <a:rPr lang="en-US" b="1">
                <a:solidFill>
                  <a:schemeClr val="bg1"/>
                </a:solidFill>
              </a:rPr>
              <a:t>Fd8</a:t>
            </a:r>
          </a:p>
        </p:txBody>
      </p:sp>
      <p:sp>
        <p:nvSpPr>
          <p:cNvPr id="55" name="Rectangle 54"/>
          <p:cNvSpPr/>
          <p:nvPr/>
        </p:nvSpPr>
        <p:spPr>
          <a:xfrm>
            <a:off x="6960729" y="5625241"/>
            <a:ext cx="691904" cy="42149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028731" y="5625242"/>
            <a:ext cx="623902" cy="369332"/>
          </a:xfrm>
          <a:prstGeom prst="rect">
            <a:avLst/>
          </a:prstGeom>
          <a:noFill/>
        </p:spPr>
        <p:txBody>
          <a:bodyPr wrap="square" rtlCol="0">
            <a:spAutoFit/>
          </a:bodyPr>
          <a:lstStyle/>
          <a:p>
            <a:r>
              <a:rPr lang="en-US" b="1">
                <a:solidFill>
                  <a:schemeClr val="bg1"/>
                </a:solidFill>
              </a:rPr>
              <a:t>Fd9</a:t>
            </a:r>
          </a:p>
        </p:txBody>
      </p:sp>
      <p:sp>
        <p:nvSpPr>
          <p:cNvPr id="58" name="Right Arrow 57"/>
          <p:cNvSpPr/>
          <p:nvPr/>
        </p:nvSpPr>
        <p:spPr>
          <a:xfrm>
            <a:off x="8634952" y="3634791"/>
            <a:ext cx="1027521" cy="400110"/>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9944884" y="3562312"/>
            <a:ext cx="1253227" cy="52953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0105925" y="3634791"/>
            <a:ext cx="1102545" cy="400110"/>
          </a:xfrm>
          <a:prstGeom prst="rect">
            <a:avLst/>
          </a:prstGeom>
          <a:noFill/>
        </p:spPr>
        <p:txBody>
          <a:bodyPr wrap="square" rtlCol="0">
            <a:spAutoFit/>
          </a:bodyPr>
          <a:lstStyle/>
          <a:p>
            <a:r>
              <a:rPr lang="en-US" sz="2000" b="1">
                <a:solidFill>
                  <a:schemeClr val="bg1"/>
                </a:solidFill>
              </a:rPr>
              <a:t>NewFd</a:t>
            </a:r>
          </a:p>
        </p:txBody>
      </p:sp>
      <p:sp>
        <p:nvSpPr>
          <p:cNvPr id="61" name="Rectangle 60"/>
          <p:cNvSpPr/>
          <p:nvPr/>
        </p:nvSpPr>
        <p:spPr>
          <a:xfrm>
            <a:off x="10105925" y="4288234"/>
            <a:ext cx="924612" cy="545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0266965" y="4360714"/>
            <a:ext cx="612743" cy="400110"/>
          </a:xfrm>
          <a:prstGeom prst="rect">
            <a:avLst/>
          </a:prstGeom>
          <a:noFill/>
        </p:spPr>
        <p:txBody>
          <a:bodyPr wrap="square" rtlCol="0">
            <a:spAutoFit/>
          </a:bodyPr>
          <a:lstStyle/>
          <a:p>
            <a:r>
              <a:rPr lang="en-US" sz="2000" b="1">
                <a:solidFill>
                  <a:schemeClr val="bg1"/>
                </a:solidFill>
              </a:rPr>
              <a:t>Lb1</a:t>
            </a:r>
          </a:p>
        </p:txBody>
      </p:sp>
      <p:sp>
        <p:nvSpPr>
          <p:cNvPr id="63" name="TextBox 62"/>
          <p:cNvSpPr txBox="1"/>
          <p:nvPr/>
        </p:nvSpPr>
        <p:spPr>
          <a:xfrm>
            <a:off x="4011764" y="5318671"/>
            <a:ext cx="1253765" cy="646331"/>
          </a:xfrm>
          <a:prstGeom prst="rect">
            <a:avLst/>
          </a:prstGeom>
          <a:noFill/>
        </p:spPr>
        <p:txBody>
          <a:bodyPr wrap="square" rtlCol="0">
            <a:spAutoFit/>
          </a:bodyPr>
          <a:lstStyle/>
          <a:p>
            <a:r>
              <a:rPr lang="en-US"/>
              <a:t>KNN </a:t>
            </a:r>
          </a:p>
          <a:p>
            <a:r>
              <a:rPr lang="en-US"/>
              <a:t>K = 5</a:t>
            </a:r>
          </a:p>
        </p:txBody>
      </p:sp>
    </p:spTree>
    <p:extLst>
      <p:ext uri="{BB962C8B-B14F-4D97-AF65-F5344CB8AC3E}">
        <p14:creationId xmlns:p14="http://schemas.microsoft.com/office/powerpoint/2010/main" val="216018457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nip Diagonal Corner Rectangle 9"/>
          <p:cNvSpPr/>
          <p:nvPr/>
        </p:nvSpPr>
        <p:spPr>
          <a:xfrm>
            <a:off x="1338607" y="455099"/>
            <a:ext cx="1913640"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687397" y="455099"/>
            <a:ext cx="1564850" cy="523220"/>
          </a:xfrm>
          <a:prstGeom prst="rect">
            <a:avLst/>
          </a:prstGeom>
          <a:noFill/>
        </p:spPr>
        <p:txBody>
          <a:bodyPr wrap="square" rtlCol="0">
            <a:spAutoFit/>
          </a:bodyPr>
          <a:lstStyle/>
          <a:p>
            <a:r>
              <a:rPr lang="en-US" sz="2800" b="1">
                <a:solidFill>
                  <a:srgbClr val="FFC000"/>
                </a:solidFill>
                <a:latin typeface="Times New Roman" panose="02020603050405020304" pitchFamily="18" charset="0"/>
                <a:cs typeface="Times New Roman" panose="02020603050405020304" pitchFamily="18" charset="0"/>
              </a:rPr>
              <a:t> SVM</a:t>
            </a:r>
            <a:endParaRPr lang="en-US" sz="2800">
              <a:solidFill>
                <a:prstClr val="white"/>
              </a:solidFill>
            </a:endParaRPr>
          </a:p>
        </p:txBody>
      </p:sp>
      <p:sp>
        <p:nvSpPr>
          <p:cNvPr id="2" name="Rounded Rectangle 1"/>
          <p:cNvSpPr/>
          <p:nvPr/>
        </p:nvSpPr>
        <p:spPr>
          <a:xfrm>
            <a:off x="1687397" y="1517716"/>
            <a:ext cx="1291472" cy="1602556"/>
          </a:xfrm>
          <a:prstGeom prst="roundRect">
            <a:avLst/>
          </a:prstGeom>
          <a:solidFill>
            <a:schemeClr val="bg1">
              <a:lumMod val="75000"/>
              <a:lumOff val="2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753384" y="1734533"/>
            <a:ext cx="1225485" cy="369332"/>
          </a:xfrm>
          <a:prstGeom prst="rect">
            <a:avLst/>
          </a:prstGeom>
          <a:noFill/>
        </p:spPr>
        <p:txBody>
          <a:bodyPr wrap="square" rtlCol="0">
            <a:spAutoFit/>
          </a:bodyPr>
          <a:lstStyle/>
          <a:p>
            <a:r>
              <a:rPr lang="en-US"/>
              <a:t>DataTrain</a:t>
            </a:r>
          </a:p>
        </p:txBody>
      </p:sp>
      <p:sp>
        <p:nvSpPr>
          <p:cNvPr id="9" name="TextBox 8"/>
          <p:cNvSpPr txBox="1"/>
          <p:nvPr/>
        </p:nvSpPr>
        <p:spPr>
          <a:xfrm>
            <a:off x="1734529" y="2427402"/>
            <a:ext cx="1357459" cy="369332"/>
          </a:xfrm>
          <a:prstGeom prst="rect">
            <a:avLst/>
          </a:prstGeom>
          <a:noFill/>
        </p:spPr>
        <p:txBody>
          <a:bodyPr wrap="square" rtlCol="0">
            <a:spAutoFit/>
          </a:bodyPr>
          <a:lstStyle/>
          <a:p>
            <a:r>
              <a:rPr lang="en-US"/>
              <a:t>LabelTrain</a:t>
            </a:r>
          </a:p>
        </p:txBody>
      </p:sp>
      <p:sp>
        <p:nvSpPr>
          <p:cNvPr id="12" name="Right Arrow 11"/>
          <p:cNvSpPr/>
          <p:nvPr/>
        </p:nvSpPr>
        <p:spPr>
          <a:xfrm>
            <a:off x="3469061" y="2103865"/>
            <a:ext cx="886119" cy="445237"/>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628561" y="1638326"/>
            <a:ext cx="1536569" cy="1255703"/>
          </a:xfrm>
          <a:prstGeom prst="ellipse">
            <a:avLst/>
          </a:prstGeom>
          <a:solidFill>
            <a:schemeClr val="bg1">
              <a:lumMod val="50000"/>
              <a:lumOff val="5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958500" y="2004567"/>
            <a:ext cx="895546" cy="523220"/>
          </a:xfrm>
          <a:prstGeom prst="rect">
            <a:avLst/>
          </a:prstGeom>
          <a:noFill/>
        </p:spPr>
        <p:txBody>
          <a:bodyPr wrap="square" rtlCol="0">
            <a:spAutoFit/>
          </a:bodyPr>
          <a:lstStyle/>
          <a:p>
            <a:r>
              <a:rPr lang="en-US" sz="2800"/>
              <a:t>SVM</a:t>
            </a:r>
          </a:p>
        </p:txBody>
      </p:sp>
      <p:sp>
        <p:nvSpPr>
          <p:cNvPr id="64" name="Right Arrow 63"/>
          <p:cNvSpPr/>
          <p:nvPr/>
        </p:nvSpPr>
        <p:spPr>
          <a:xfrm>
            <a:off x="6438511" y="2083393"/>
            <a:ext cx="886119" cy="445237"/>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4628561" y="4204356"/>
            <a:ext cx="1866507" cy="961533"/>
          </a:xfrm>
          <a:prstGeom prst="roundRect">
            <a:avLst/>
          </a:prstGeom>
          <a:solidFill>
            <a:schemeClr val="bg1">
              <a:lumMod val="75000"/>
              <a:lumOff val="25000"/>
            </a:schemeClr>
          </a:solid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4718115" y="4455505"/>
            <a:ext cx="1687398" cy="461665"/>
          </a:xfrm>
          <a:prstGeom prst="rect">
            <a:avLst/>
          </a:prstGeom>
          <a:noFill/>
        </p:spPr>
        <p:txBody>
          <a:bodyPr wrap="square" rtlCol="0">
            <a:spAutoFit/>
          </a:bodyPr>
          <a:lstStyle/>
          <a:p>
            <a:r>
              <a:rPr lang="en-US" sz="2400">
                <a:solidFill>
                  <a:srgbClr val="FF3399"/>
                </a:solidFill>
              </a:rPr>
              <a:t>SVM Model</a:t>
            </a:r>
          </a:p>
        </p:txBody>
      </p:sp>
      <p:sp>
        <p:nvSpPr>
          <p:cNvPr id="65" name="Rectangle 64"/>
          <p:cNvSpPr/>
          <p:nvPr/>
        </p:nvSpPr>
        <p:spPr>
          <a:xfrm>
            <a:off x="1687397" y="4496876"/>
            <a:ext cx="1253227" cy="52953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848438" y="4569355"/>
            <a:ext cx="1102545" cy="400110"/>
          </a:xfrm>
          <a:prstGeom prst="rect">
            <a:avLst/>
          </a:prstGeom>
          <a:noFill/>
        </p:spPr>
        <p:txBody>
          <a:bodyPr wrap="square" rtlCol="0">
            <a:spAutoFit/>
          </a:bodyPr>
          <a:lstStyle/>
          <a:p>
            <a:r>
              <a:rPr lang="en-US" sz="2000" b="1">
                <a:solidFill>
                  <a:schemeClr val="bg1"/>
                </a:solidFill>
              </a:rPr>
              <a:t>NewFd</a:t>
            </a:r>
          </a:p>
        </p:txBody>
      </p:sp>
      <p:sp>
        <p:nvSpPr>
          <p:cNvPr id="67" name="Right Arrow 66"/>
          <p:cNvSpPr/>
          <p:nvPr/>
        </p:nvSpPr>
        <p:spPr>
          <a:xfrm>
            <a:off x="3430816" y="4569355"/>
            <a:ext cx="886119" cy="445237"/>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a:off x="6806694" y="4546791"/>
            <a:ext cx="1215516" cy="445237"/>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8589389" y="4451665"/>
            <a:ext cx="1253227" cy="52953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750430" y="4524144"/>
            <a:ext cx="1102545" cy="400110"/>
          </a:xfrm>
          <a:prstGeom prst="rect">
            <a:avLst/>
          </a:prstGeom>
          <a:noFill/>
        </p:spPr>
        <p:txBody>
          <a:bodyPr wrap="square" rtlCol="0">
            <a:spAutoFit/>
          </a:bodyPr>
          <a:lstStyle/>
          <a:p>
            <a:r>
              <a:rPr lang="en-US" sz="2000" b="1">
                <a:solidFill>
                  <a:schemeClr val="bg1"/>
                </a:solidFill>
              </a:rPr>
              <a:t>NewFd</a:t>
            </a:r>
          </a:p>
        </p:txBody>
      </p:sp>
      <p:sp>
        <p:nvSpPr>
          <p:cNvPr id="71" name="Rounded Rectangle 70"/>
          <p:cNvSpPr/>
          <p:nvPr/>
        </p:nvSpPr>
        <p:spPr>
          <a:xfrm>
            <a:off x="7656135" y="1734533"/>
            <a:ext cx="1866507" cy="961533"/>
          </a:xfrm>
          <a:prstGeom prst="roundRect">
            <a:avLst/>
          </a:prstGeom>
          <a:solidFill>
            <a:schemeClr val="bg1">
              <a:lumMod val="75000"/>
              <a:lumOff val="25000"/>
            </a:schemeClr>
          </a:solid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7745689" y="1985682"/>
            <a:ext cx="1687398" cy="461665"/>
          </a:xfrm>
          <a:prstGeom prst="rect">
            <a:avLst/>
          </a:prstGeom>
          <a:noFill/>
        </p:spPr>
        <p:txBody>
          <a:bodyPr wrap="square" rtlCol="0">
            <a:spAutoFit/>
          </a:bodyPr>
          <a:lstStyle/>
          <a:p>
            <a:r>
              <a:rPr lang="en-US" sz="2400">
                <a:solidFill>
                  <a:srgbClr val="FF3399"/>
                </a:solidFill>
              </a:rPr>
              <a:t>SVM Model</a:t>
            </a:r>
          </a:p>
        </p:txBody>
      </p:sp>
      <p:sp>
        <p:nvSpPr>
          <p:cNvPr id="73" name="Rectangle 72"/>
          <p:cNvSpPr/>
          <p:nvPr/>
        </p:nvSpPr>
        <p:spPr>
          <a:xfrm>
            <a:off x="8589389" y="5279010"/>
            <a:ext cx="1704681" cy="6033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8708401" y="5396002"/>
            <a:ext cx="1449372" cy="369332"/>
          </a:xfrm>
          <a:prstGeom prst="rect">
            <a:avLst/>
          </a:prstGeom>
          <a:noFill/>
        </p:spPr>
        <p:txBody>
          <a:bodyPr wrap="square" rtlCol="0">
            <a:spAutoFit/>
          </a:bodyPr>
          <a:lstStyle/>
          <a:p>
            <a:r>
              <a:rPr lang="en-US" b="1">
                <a:solidFill>
                  <a:schemeClr val="bg1"/>
                </a:solidFill>
              </a:rPr>
              <a:t>Label predict</a:t>
            </a:r>
          </a:p>
        </p:txBody>
      </p:sp>
    </p:spTree>
    <p:extLst>
      <p:ext uri="{BB962C8B-B14F-4D97-AF65-F5344CB8AC3E}">
        <p14:creationId xmlns:p14="http://schemas.microsoft.com/office/powerpoint/2010/main" val="247437485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nip Diagonal Corner Rectangle 9"/>
          <p:cNvSpPr/>
          <p:nvPr/>
        </p:nvSpPr>
        <p:spPr>
          <a:xfrm>
            <a:off x="1310327" y="455099"/>
            <a:ext cx="3318234"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526356" y="455099"/>
            <a:ext cx="3030719" cy="523220"/>
          </a:xfrm>
          <a:prstGeom prst="rect">
            <a:avLst/>
          </a:prstGeom>
          <a:noFill/>
        </p:spPr>
        <p:txBody>
          <a:bodyPr wrap="square" rtlCol="0">
            <a:spAutoFit/>
          </a:bodyPr>
          <a:lstStyle/>
          <a:p>
            <a:r>
              <a:rPr lang="en-US" sz="2800" b="1">
                <a:solidFill>
                  <a:srgbClr val="FFC000"/>
                </a:solidFill>
                <a:latin typeface="Times New Roman" panose="02020603050405020304" pitchFamily="18" charset="0"/>
                <a:cs typeface="Times New Roman" panose="02020603050405020304" pitchFamily="18" charset="0"/>
              </a:rPr>
              <a:t> SVM parameter</a:t>
            </a:r>
            <a:endParaRPr lang="en-US" sz="2800">
              <a:solidFill>
                <a:prstClr val="white"/>
              </a:solidFill>
            </a:endParaRPr>
          </a:p>
        </p:txBody>
      </p:sp>
      <p:sp>
        <p:nvSpPr>
          <p:cNvPr id="4" name="TextBox 3"/>
          <p:cNvSpPr txBox="1"/>
          <p:nvPr/>
        </p:nvSpPr>
        <p:spPr>
          <a:xfrm>
            <a:off x="1314449" y="1246281"/>
            <a:ext cx="2149705" cy="1015663"/>
          </a:xfrm>
          <a:prstGeom prst="rect">
            <a:avLst/>
          </a:prstGeom>
          <a:noFill/>
        </p:spPr>
        <p:txBody>
          <a:bodyPr wrap="square" rtlCol="0">
            <a:spAutoFit/>
          </a:bodyPr>
          <a:lstStyle/>
          <a:p>
            <a:r>
              <a:rPr lang="en-US" sz="6000">
                <a:solidFill>
                  <a:schemeClr val="accent4"/>
                </a:solidFill>
              </a:rPr>
              <a:t>.</a:t>
            </a:r>
            <a:r>
              <a:rPr lang="en-US" sz="3600">
                <a:solidFill>
                  <a:schemeClr val="accent4"/>
                </a:solidFill>
              </a:rPr>
              <a:t> Kernel</a:t>
            </a:r>
            <a:r>
              <a:rPr lang="en-US">
                <a:solidFill>
                  <a:schemeClr val="accent4"/>
                </a:solidFill>
              </a:rPr>
              <a:t> </a:t>
            </a:r>
          </a:p>
        </p:txBody>
      </p:sp>
      <p:sp>
        <p:nvSpPr>
          <p:cNvPr id="5" name="TextBox 4"/>
          <p:cNvSpPr txBox="1"/>
          <p:nvPr/>
        </p:nvSpPr>
        <p:spPr>
          <a:xfrm>
            <a:off x="1526356" y="2138833"/>
            <a:ext cx="7061463" cy="369332"/>
          </a:xfrm>
          <a:prstGeom prst="rect">
            <a:avLst/>
          </a:prstGeom>
          <a:noFill/>
        </p:spPr>
        <p:txBody>
          <a:bodyPr wrap="square" rtlCol="0">
            <a:spAutoFit/>
          </a:bodyPr>
          <a:lstStyle/>
          <a:p>
            <a:r>
              <a:rPr lang="en-US"/>
              <a:t> C</a:t>
            </a:r>
            <a:r>
              <a:rPr lang="vi-VN"/>
              <a:t>họn loại siêu phẳng được sử dụng để phân tách dữ liệu</a:t>
            </a:r>
            <a:endParaRPr lang="en-US"/>
          </a:p>
        </p:txBody>
      </p:sp>
      <p:pic>
        <p:nvPicPr>
          <p:cNvPr id="13" name="Picture 12"/>
          <p:cNvPicPr>
            <a:picLocks noChangeAspect="1"/>
          </p:cNvPicPr>
          <p:nvPr/>
        </p:nvPicPr>
        <p:blipFill>
          <a:blip r:embed="rId2"/>
          <a:stretch>
            <a:fillRect/>
          </a:stretch>
        </p:blipFill>
        <p:spPr>
          <a:xfrm>
            <a:off x="1069187" y="3053160"/>
            <a:ext cx="3604685" cy="2950591"/>
          </a:xfrm>
          <a:prstGeom prst="rect">
            <a:avLst/>
          </a:prstGeom>
        </p:spPr>
      </p:pic>
      <p:pic>
        <p:nvPicPr>
          <p:cNvPr id="14" name="Picture 13"/>
          <p:cNvPicPr>
            <a:picLocks noChangeAspect="1"/>
          </p:cNvPicPr>
          <p:nvPr/>
        </p:nvPicPr>
        <p:blipFill>
          <a:blip r:embed="rId3"/>
          <a:stretch>
            <a:fillRect/>
          </a:stretch>
        </p:blipFill>
        <p:spPr>
          <a:xfrm>
            <a:off x="4673872" y="3053160"/>
            <a:ext cx="3695307" cy="2950591"/>
          </a:xfrm>
          <a:prstGeom prst="rect">
            <a:avLst/>
          </a:prstGeom>
        </p:spPr>
      </p:pic>
      <p:pic>
        <p:nvPicPr>
          <p:cNvPr id="15" name="Picture 14"/>
          <p:cNvPicPr>
            <a:picLocks noChangeAspect="1"/>
          </p:cNvPicPr>
          <p:nvPr/>
        </p:nvPicPr>
        <p:blipFill>
          <a:blip r:embed="rId4"/>
          <a:stretch>
            <a:fillRect/>
          </a:stretch>
        </p:blipFill>
        <p:spPr>
          <a:xfrm>
            <a:off x="8369179" y="3053159"/>
            <a:ext cx="3704735" cy="2950591"/>
          </a:xfrm>
          <a:prstGeom prst="rect">
            <a:avLst/>
          </a:prstGeom>
        </p:spPr>
      </p:pic>
      <p:sp>
        <p:nvSpPr>
          <p:cNvPr id="16" name="TextBox 15"/>
          <p:cNvSpPr txBox="1"/>
          <p:nvPr/>
        </p:nvSpPr>
        <p:spPr>
          <a:xfrm>
            <a:off x="7021147" y="6146276"/>
            <a:ext cx="5052767" cy="261610"/>
          </a:xfrm>
          <a:prstGeom prst="rect">
            <a:avLst/>
          </a:prstGeom>
          <a:noFill/>
        </p:spPr>
        <p:txBody>
          <a:bodyPr wrap="square" rtlCol="0">
            <a:spAutoFit/>
          </a:bodyPr>
          <a:lstStyle/>
          <a:p>
            <a:r>
              <a:rPr lang="en-US" sz="1100">
                <a:hlinkClick r:id="rId5"/>
              </a:rPr>
              <a:t>https://medium.com/all-things-ai/in-depth-parameter-tuning-for-svc-758215394769</a:t>
            </a:r>
            <a:endParaRPr lang="en-US" sz="1100"/>
          </a:p>
        </p:txBody>
      </p:sp>
    </p:spTree>
    <p:extLst>
      <p:ext uri="{BB962C8B-B14F-4D97-AF65-F5344CB8AC3E}">
        <p14:creationId xmlns:p14="http://schemas.microsoft.com/office/powerpoint/2010/main" val="223090412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nip Diagonal Corner Rectangle 9"/>
          <p:cNvSpPr/>
          <p:nvPr/>
        </p:nvSpPr>
        <p:spPr>
          <a:xfrm>
            <a:off x="1310327" y="455099"/>
            <a:ext cx="3318234"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526356" y="455099"/>
            <a:ext cx="3030719" cy="523220"/>
          </a:xfrm>
          <a:prstGeom prst="rect">
            <a:avLst/>
          </a:prstGeom>
          <a:noFill/>
        </p:spPr>
        <p:txBody>
          <a:bodyPr wrap="square" rtlCol="0">
            <a:spAutoFit/>
          </a:bodyPr>
          <a:lstStyle/>
          <a:p>
            <a:r>
              <a:rPr lang="en-US" sz="2800" b="1">
                <a:solidFill>
                  <a:srgbClr val="FFC000"/>
                </a:solidFill>
                <a:latin typeface="Times New Roman" panose="02020603050405020304" pitchFamily="18" charset="0"/>
                <a:cs typeface="Times New Roman" panose="02020603050405020304" pitchFamily="18" charset="0"/>
              </a:rPr>
              <a:t> SVM parameter</a:t>
            </a:r>
            <a:endParaRPr lang="en-US" sz="2800">
              <a:solidFill>
                <a:prstClr val="white"/>
              </a:solidFill>
            </a:endParaRPr>
          </a:p>
        </p:txBody>
      </p:sp>
      <p:sp>
        <p:nvSpPr>
          <p:cNvPr id="5" name="TextBox 4"/>
          <p:cNvSpPr txBox="1"/>
          <p:nvPr/>
        </p:nvSpPr>
        <p:spPr>
          <a:xfrm>
            <a:off x="1894002" y="2148317"/>
            <a:ext cx="9474724" cy="646331"/>
          </a:xfrm>
          <a:prstGeom prst="rect">
            <a:avLst/>
          </a:prstGeom>
          <a:noFill/>
        </p:spPr>
        <p:txBody>
          <a:bodyPr wrap="square" rtlCol="0">
            <a:spAutoFit/>
          </a:bodyPr>
          <a:lstStyle/>
          <a:p>
            <a:r>
              <a:rPr lang="en-US">
                <a:solidFill>
                  <a:prstClr val="white"/>
                </a:solidFill>
              </a:rPr>
              <a:t>Gamma là tham số dành cho siêu phẳng không tuyến tính ( rbf, poly) , giá trị của gamma càng lớn nó càng cố khớp với độ chính xác của dataset</a:t>
            </a:r>
          </a:p>
        </p:txBody>
      </p:sp>
      <p:sp>
        <p:nvSpPr>
          <p:cNvPr id="3" name="TextBox 2"/>
          <p:cNvSpPr txBox="1"/>
          <p:nvPr/>
        </p:nvSpPr>
        <p:spPr>
          <a:xfrm>
            <a:off x="1357067" y="1698511"/>
            <a:ext cx="1499648" cy="461665"/>
          </a:xfrm>
          <a:prstGeom prst="rect">
            <a:avLst/>
          </a:prstGeom>
          <a:noFill/>
        </p:spPr>
        <p:txBody>
          <a:bodyPr wrap="square" rtlCol="0">
            <a:spAutoFit/>
          </a:bodyPr>
          <a:lstStyle/>
          <a:p>
            <a:r>
              <a:rPr lang="en-US" sz="2400">
                <a:solidFill>
                  <a:schemeClr val="accent4"/>
                </a:solidFill>
              </a:rPr>
              <a:t>Gamma</a:t>
            </a:r>
          </a:p>
        </p:txBody>
      </p:sp>
      <p:sp>
        <p:nvSpPr>
          <p:cNvPr id="17" name="TextBox 16"/>
          <p:cNvSpPr txBox="1"/>
          <p:nvPr/>
        </p:nvSpPr>
        <p:spPr>
          <a:xfrm>
            <a:off x="1357067" y="2901983"/>
            <a:ext cx="1499648" cy="461665"/>
          </a:xfrm>
          <a:prstGeom prst="rect">
            <a:avLst/>
          </a:prstGeom>
          <a:noFill/>
        </p:spPr>
        <p:txBody>
          <a:bodyPr wrap="square" rtlCol="0">
            <a:spAutoFit/>
          </a:bodyPr>
          <a:lstStyle/>
          <a:p>
            <a:r>
              <a:rPr lang="en-US" sz="2400">
                <a:solidFill>
                  <a:schemeClr val="accent4"/>
                </a:solidFill>
              </a:rPr>
              <a:t>C</a:t>
            </a:r>
          </a:p>
        </p:txBody>
      </p:sp>
      <p:sp>
        <p:nvSpPr>
          <p:cNvPr id="8" name="TextBox 7"/>
          <p:cNvSpPr txBox="1"/>
          <p:nvPr/>
        </p:nvSpPr>
        <p:spPr>
          <a:xfrm>
            <a:off x="1894002" y="3040482"/>
            <a:ext cx="9327823" cy="646331"/>
          </a:xfrm>
          <a:prstGeom prst="rect">
            <a:avLst/>
          </a:prstGeom>
          <a:noFill/>
        </p:spPr>
        <p:txBody>
          <a:bodyPr wrap="square" rtlCol="0">
            <a:spAutoFit/>
          </a:bodyPr>
          <a:lstStyle/>
          <a:p>
            <a:r>
              <a:rPr lang="en-US"/>
              <a:t>Là tham số phạt cho độ lỗi, C lớn cho phép sai lệch nhỏ, thu được margin nhỏ, C nhỏ cho phép sai lệch lớn, thu được margin lớn. Việc chọn C phù hợp sẽ giúp phân chia dữ liệu linh hoạt</a:t>
            </a:r>
          </a:p>
        </p:txBody>
      </p:sp>
      <p:sp>
        <p:nvSpPr>
          <p:cNvPr id="21" name="Rounded Rectangle 20"/>
          <p:cNvSpPr/>
          <p:nvPr/>
        </p:nvSpPr>
        <p:spPr>
          <a:xfrm>
            <a:off x="4147792" y="5583109"/>
            <a:ext cx="3167408" cy="63159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147792" y="4240693"/>
            <a:ext cx="4741684" cy="63159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161932" y="4356435"/>
            <a:ext cx="4713404" cy="400110"/>
          </a:xfrm>
          <a:prstGeom prst="rect">
            <a:avLst/>
          </a:prstGeom>
          <a:noFill/>
        </p:spPr>
        <p:txBody>
          <a:bodyPr wrap="square" rtlCol="0">
            <a:spAutoFit/>
          </a:bodyPr>
          <a:lstStyle/>
          <a:p>
            <a:r>
              <a:rPr lang="en-US" sz="2000" b="1">
                <a:solidFill>
                  <a:schemeClr val="bg1"/>
                </a:solidFill>
              </a:rPr>
              <a:t>Kernel = rbf, gramma = 1/n_feature, C = 1</a:t>
            </a:r>
          </a:p>
        </p:txBody>
      </p:sp>
      <p:sp>
        <p:nvSpPr>
          <p:cNvPr id="26" name="TextBox 25"/>
          <p:cNvSpPr txBox="1"/>
          <p:nvPr/>
        </p:nvSpPr>
        <p:spPr>
          <a:xfrm>
            <a:off x="4176073" y="5674936"/>
            <a:ext cx="3864992" cy="677108"/>
          </a:xfrm>
          <a:prstGeom prst="rect">
            <a:avLst/>
          </a:prstGeom>
          <a:noFill/>
        </p:spPr>
        <p:txBody>
          <a:bodyPr wrap="square" rtlCol="0">
            <a:spAutoFit/>
          </a:bodyPr>
          <a:lstStyle/>
          <a:p>
            <a:r>
              <a:rPr lang="en-US" sz="2000" b="1">
                <a:solidFill>
                  <a:schemeClr val="bg1"/>
                </a:solidFill>
              </a:rPr>
              <a:t>Kernel = Linear, C = 1</a:t>
            </a:r>
          </a:p>
          <a:p>
            <a:endParaRPr lang="en-US"/>
          </a:p>
        </p:txBody>
      </p:sp>
      <p:sp>
        <p:nvSpPr>
          <p:cNvPr id="27" name="Snip Diagonal Corner Rectangle 26"/>
          <p:cNvSpPr/>
          <p:nvPr/>
        </p:nvSpPr>
        <p:spPr>
          <a:xfrm>
            <a:off x="1941137" y="4952584"/>
            <a:ext cx="1216057" cy="688157"/>
          </a:xfrm>
          <a:prstGeom prst="snip2DiagRect">
            <a:avLst/>
          </a:prstGeom>
          <a:solidFill>
            <a:schemeClr val="bg1">
              <a:lumMod val="75000"/>
              <a:lumOff val="25000"/>
            </a:schemeClr>
          </a:solid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65257" y="5065831"/>
            <a:ext cx="1451728" cy="461665"/>
          </a:xfrm>
          <a:prstGeom prst="rect">
            <a:avLst/>
          </a:prstGeom>
          <a:noFill/>
        </p:spPr>
        <p:txBody>
          <a:bodyPr wrap="square" rtlCol="0">
            <a:spAutoFit/>
          </a:bodyPr>
          <a:lstStyle/>
          <a:p>
            <a:r>
              <a:rPr lang="en-US" sz="2400"/>
              <a:t>SVM</a:t>
            </a:r>
          </a:p>
        </p:txBody>
      </p:sp>
      <p:cxnSp>
        <p:nvCxnSpPr>
          <p:cNvPr id="29" name="Elbow Connector 28"/>
          <p:cNvCxnSpPr/>
          <p:nvPr/>
        </p:nvCxnSpPr>
        <p:spPr>
          <a:xfrm>
            <a:off x="3475348" y="5505410"/>
            <a:ext cx="539291" cy="393496"/>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flipV="1">
            <a:off x="3475348" y="4647056"/>
            <a:ext cx="539291" cy="418775"/>
          </a:xfrm>
          <a:prstGeom prst="bentConnector3">
            <a:avLst/>
          </a:prstGeom>
          <a:ln w="3810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1206631" y="5030361"/>
            <a:ext cx="650042" cy="47504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681116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D51DF6C-5D20-4EAE-8A4F-2BC2A110A26C}"/>
              </a:ext>
            </a:extLst>
          </p:cNvPr>
          <p:cNvSpPr>
            <a:spLocks noGrp="1"/>
          </p:cNvSpPr>
          <p:nvPr>
            <p:ph idx="1"/>
          </p:nvPr>
        </p:nvSpPr>
        <p:spPr>
          <a:xfrm>
            <a:off x="999241" y="2044062"/>
            <a:ext cx="10845363" cy="4351338"/>
          </a:xfrm>
        </p:spPr>
        <p:txBody>
          <a:bodyPr/>
          <a:lstStyle/>
          <a:p>
            <a:r>
              <a:rPr lang="en-US" sz="2400" dirty="0">
                <a:solidFill>
                  <a:srgbClr val="FFC000"/>
                </a:solidFill>
                <a:latin typeface="Times New Roman" panose="02020603050405020304" pitchFamily="18" charset="0"/>
                <a:cs typeface="Times New Roman" panose="02020603050405020304" pitchFamily="18" charset="0"/>
              </a:rPr>
              <a:t>Computer Vision </a:t>
            </a:r>
            <a:r>
              <a:rPr lang="en-US" sz="2400" dirty="0" err="1">
                <a:solidFill>
                  <a:srgbClr val="FFC000"/>
                </a:solidFill>
                <a:latin typeface="Times New Roman" panose="02020603050405020304" pitchFamily="18" charset="0"/>
                <a:cs typeface="Times New Roman" panose="02020603050405020304" pitchFamily="18" charset="0"/>
              </a:rPr>
              <a:t>là</a:t>
            </a:r>
            <a:r>
              <a:rPr lang="en-US" sz="2400" dirty="0">
                <a:solidFill>
                  <a:srgbClr val="FFC000"/>
                </a:solidFill>
                <a:latin typeface="Times New Roman" panose="02020603050405020304" pitchFamily="18" charset="0"/>
                <a:cs typeface="Times New Roman" panose="02020603050405020304" pitchFamily="18" charset="0"/>
              </a:rPr>
              <a:t> </a:t>
            </a:r>
            <a:r>
              <a:rPr lang="en-US" sz="2400" dirty="0" err="1">
                <a:solidFill>
                  <a:srgbClr val="FFC000"/>
                </a:solidFill>
                <a:latin typeface="Times New Roman" panose="02020603050405020304" pitchFamily="18" charset="0"/>
                <a:cs typeface="Times New Roman" panose="02020603050405020304" pitchFamily="18" charset="0"/>
              </a:rPr>
              <a:t>một</a:t>
            </a:r>
            <a:r>
              <a:rPr lang="en-US" sz="2400" dirty="0">
                <a:solidFill>
                  <a:srgbClr val="FFC000"/>
                </a:solidFill>
                <a:latin typeface="Times New Roman" panose="02020603050405020304" pitchFamily="18" charset="0"/>
                <a:cs typeface="Times New Roman" panose="02020603050405020304" pitchFamily="18" charset="0"/>
              </a:rPr>
              <a:t> </a:t>
            </a:r>
            <a:r>
              <a:rPr lang="en-US" sz="2400" dirty="0" err="1">
                <a:solidFill>
                  <a:srgbClr val="FFC000"/>
                </a:solidFill>
                <a:latin typeface="Times New Roman" panose="02020603050405020304" pitchFamily="18" charset="0"/>
                <a:cs typeface="Times New Roman" panose="02020603050405020304" pitchFamily="18" charset="0"/>
              </a:rPr>
              <a:t>lĩnh</a:t>
            </a:r>
            <a:r>
              <a:rPr lang="en-US" sz="2400" dirty="0">
                <a:solidFill>
                  <a:srgbClr val="FFC000"/>
                </a:solidFill>
                <a:latin typeface="Times New Roman" panose="02020603050405020304" pitchFamily="18" charset="0"/>
                <a:cs typeface="Times New Roman" panose="02020603050405020304" pitchFamily="18" charset="0"/>
              </a:rPr>
              <a:t> </a:t>
            </a:r>
            <a:r>
              <a:rPr lang="en-US" sz="2400" dirty="0" err="1">
                <a:solidFill>
                  <a:srgbClr val="FFC000"/>
                </a:solidFill>
                <a:latin typeface="Times New Roman" panose="02020603050405020304" pitchFamily="18" charset="0"/>
                <a:cs typeface="Times New Roman" panose="02020603050405020304" pitchFamily="18" charset="0"/>
              </a:rPr>
              <a:t>vực</a:t>
            </a:r>
            <a:r>
              <a:rPr lang="en-US" sz="2400" dirty="0">
                <a:solidFill>
                  <a:srgbClr val="FFC000"/>
                </a:solidFill>
                <a:latin typeface="Times New Roman" panose="02020603050405020304" pitchFamily="18" charset="0"/>
                <a:cs typeface="Times New Roman" panose="02020603050405020304" pitchFamily="18" charset="0"/>
              </a:rPr>
              <a:t> </a:t>
            </a:r>
            <a:r>
              <a:rPr lang="en-US" sz="2400" dirty="0" err="1">
                <a:solidFill>
                  <a:srgbClr val="FFC000"/>
                </a:solidFill>
                <a:latin typeface="Times New Roman" panose="02020603050405020304" pitchFamily="18" charset="0"/>
                <a:cs typeface="Times New Roman" panose="02020603050405020304" pitchFamily="18" charset="0"/>
              </a:rPr>
              <a:t>trong</a:t>
            </a:r>
            <a:r>
              <a:rPr lang="en-US" sz="2400" dirty="0">
                <a:solidFill>
                  <a:srgbClr val="FFC000"/>
                </a:solidFill>
                <a:latin typeface="Times New Roman" panose="02020603050405020304" pitchFamily="18" charset="0"/>
                <a:cs typeface="Times New Roman" panose="02020603050405020304" pitchFamily="18" charset="0"/>
              </a:rPr>
              <a:t> Artificial Intelligence </a:t>
            </a:r>
            <a:r>
              <a:rPr lang="en-US" sz="2400" dirty="0" err="1">
                <a:solidFill>
                  <a:srgbClr val="FFC000"/>
                </a:solidFill>
                <a:latin typeface="Times New Roman" panose="02020603050405020304" pitchFamily="18" charset="0"/>
                <a:cs typeface="Times New Roman" panose="02020603050405020304" pitchFamily="18" charset="0"/>
              </a:rPr>
              <a:t>và</a:t>
            </a:r>
            <a:r>
              <a:rPr lang="en-US" sz="2400" dirty="0">
                <a:solidFill>
                  <a:srgbClr val="FFC000"/>
                </a:solidFill>
                <a:latin typeface="Times New Roman" panose="02020603050405020304" pitchFamily="18" charset="0"/>
                <a:cs typeface="Times New Roman" panose="02020603050405020304" pitchFamily="18" charset="0"/>
              </a:rPr>
              <a:t> Computer Science.</a:t>
            </a:r>
          </a:p>
          <a:p>
            <a:endParaRPr lang="en-US" dirty="0">
              <a:solidFill>
                <a:srgbClr val="FFC000"/>
              </a:solidFill>
              <a:latin typeface="Times New Roman" panose="02020603050405020304" pitchFamily="18" charset="0"/>
              <a:cs typeface="Times New Roman" panose="02020603050405020304" pitchFamily="18" charset="0"/>
            </a:endParaRPr>
          </a:p>
          <a:p>
            <a:endParaRPr lang="en-US" dirty="0">
              <a:solidFill>
                <a:srgbClr val="FFC000"/>
              </a:solidFill>
              <a:latin typeface="Times New Roman" panose="02020603050405020304" pitchFamily="18" charset="0"/>
              <a:cs typeface="Times New Roman" panose="02020603050405020304" pitchFamily="18" charset="0"/>
            </a:endParaRPr>
          </a:p>
          <a:p>
            <a:endParaRPr lang="en-US" dirty="0">
              <a:solidFill>
                <a:srgbClr val="FFC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1F0DDCFC-3615-442B-9CEA-6D018F61AE0A}"/>
              </a:ext>
            </a:extLst>
          </p:cNvPr>
          <p:cNvSpPr>
            <a:spLocks noGrp="1"/>
          </p:cNvSpPr>
          <p:nvPr>
            <p:ph type="sldNum" sz="quarter" idx="12"/>
          </p:nvPr>
        </p:nvSpPr>
        <p:spPr/>
        <p:txBody>
          <a:bodyPr/>
          <a:lstStyle/>
          <a:p>
            <a:fld id="{0AA1F6E0-76C4-44BA-8DB3-5F380EAB4D46}" type="slidenum">
              <a:rPr lang="en-US" smtClean="0"/>
              <a:t>3</a:t>
            </a:fld>
            <a:endParaRPr lang="en-US"/>
          </a:p>
        </p:txBody>
      </p:sp>
      <p:cxnSp>
        <p:nvCxnSpPr>
          <p:cNvPr id="5" name="Straight Connector 4"/>
          <p:cNvCxnSpPr/>
          <p:nvPr/>
        </p:nvCxnSpPr>
        <p:spPr>
          <a:xfrm flipV="1">
            <a:off x="754144" y="-122547"/>
            <a:ext cx="0" cy="6563739"/>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Snip Diagonal Corner Rectangle 6"/>
          <p:cNvSpPr/>
          <p:nvPr/>
        </p:nvSpPr>
        <p:spPr>
          <a:xfrm>
            <a:off x="1414021" y="312556"/>
            <a:ext cx="4817096" cy="997067"/>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87398" y="495556"/>
            <a:ext cx="5260157" cy="707886"/>
          </a:xfrm>
          <a:prstGeom prst="rect">
            <a:avLst/>
          </a:prstGeom>
          <a:noFill/>
        </p:spPr>
        <p:txBody>
          <a:bodyPr wrap="square" rtlCol="0">
            <a:spAutoFit/>
          </a:bodyPr>
          <a:lstStyle/>
          <a:p>
            <a:r>
              <a:rPr lang="en-US" sz="4000" b="1" dirty="0">
                <a:solidFill>
                  <a:srgbClr val="FFC000"/>
                </a:solidFill>
                <a:latin typeface="Times New Roman" panose="02020603050405020304" pitchFamily="18" charset="0"/>
                <a:cs typeface="Times New Roman" panose="02020603050405020304" pitchFamily="18" charset="0"/>
              </a:rPr>
              <a:t>INTRODUCTION</a:t>
            </a:r>
            <a:endParaRPr lang="en-US" sz="4000" dirty="0"/>
          </a:p>
        </p:txBody>
      </p:sp>
      <p:cxnSp>
        <p:nvCxnSpPr>
          <p:cNvPr id="15" name="Straight Connector 14"/>
          <p:cNvCxnSpPr/>
          <p:nvPr/>
        </p:nvCxnSpPr>
        <p:spPr>
          <a:xfrm>
            <a:off x="999241" y="6434449"/>
            <a:ext cx="11192759" cy="6743"/>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88803" y="3053324"/>
            <a:ext cx="5201151" cy="2862322"/>
          </a:xfrm>
          <a:prstGeom prst="rect">
            <a:avLst/>
          </a:prstGeom>
          <a:noFill/>
        </p:spPr>
        <p:txBody>
          <a:bodyPr wrap="square" rtlCol="0">
            <a:spAutoFit/>
          </a:bodyPr>
          <a:lstStyle/>
          <a:p>
            <a:pPr algn="just"/>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đích</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nhằm giúp máy tính có được khả năng nhìn và hiểu giống như con người. Hay đơn giản hơn, thị giác máy tính là một lĩnh vực bao gồm các phương pháp thu nhận, xử lý ảnh kỹ thuật số, phân tích và nhận dạng các hình ảnh</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bài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vi,… </a:t>
            </a: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5050" y="3159322"/>
            <a:ext cx="4618750" cy="2601896"/>
          </a:xfrm>
          <a:prstGeom prst="rect">
            <a:avLst/>
          </a:prstGeom>
        </p:spPr>
      </p:pic>
      <p:sp>
        <p:nvSpPr>
          <p:cNvPr id="22" name="TextBox 21"/>
          <p:cNvSpPr txBox="1"/>
          <p:nvPr/>
        </p:nvSpPr>
        <p:spPr>
          <a:xfrm>
            <a:off x="6421922" y="5975089"/>
            <a:ext cx="6631933" cy="261610"/>
          </a:xfrm>
          <a:prstGeom prst="rect">
            <a:avLst/>
          </a:prstGeom>
          <a:noFill/>
        </p:spPr>
        <p:txBody>
          <a:bodyPr wrap="square" rtlCol="0">
            <a:spAutoFit/>
          </a:bodyPr>
          <a:lstStyle/>
          <a:p>
            <a:r>
              <a:rPr lang="en-US" sz="1100">
                <a:solidFill>
                  <a:schemeClr val="bg2"/>
                </a:solidFill>
                <a:hlinkClick r:id="rId3"/>
              </a:rPr>
              <a:t>https://</a:t>
            </a:r>
            <a:r>
              <a:rPr lang="en-US" sz="1100">
                <a:solidFill>
                  <a:schemeClr val="accent2"/>
                </a:solidFill>
                <a:hlinkClick r:id="rId3"/>
              </a:rPr>
              <a:t>towardsdatascience.com/how-to-do-everything-in-computer-vision-2b442c469928</a:t>
            </a:r>
            <a:endParaRPr lang="en-US" sz="1100">
              <a:solidFill>
                <a:schemeClr val="accent2"/>
              </a:solidFill>
            </a:endParaRPr>
          </a:p>
        </p:txBody>
      </p:sp>
    </p:spTree>
    <p:extLst>
      <p:ext uri="{BB962C8B-B14F-4D97-AF65-F5344CB8AC3E}">
        <p14:creationId xmlns:p14="http://schemas.microsoft.com/office/powerpoint/2010/main" val="23926974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nip Diagonal Corner Rectangle 9"/>
          <p:cNvSpPr/>
          <p:nvPr/>
        </p:nvSpPr>
        <p:spPr>
          <a:xfrm>
            <a:off x="1310327" y="455099"/>
            <a:ext cx="4402316"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526357" y="455099"/>
            <a:ext cx="4186286" cy="461665"/>
          </a:xfrm>
          <a:prstGeom prst="rect">
            <a:avLst/>
          </a:prstGeom>
          <a:noFill/>
        </p:spPr>
        <p:txBody>
          <a:bodyPr wrap="square" rtlCol="0">
            <a:spAutoFit/>
          </a:bodyPr>
          <a:lstStyle/>
          <a:p>
            <a:r>
              <a:rPr lang="en-US" sz="2400" b="1">
                <a:solidFill>
                  <a:srgbClr val="FFC000"/>
                </a:solidFill>
                <a:latin typeface="Times New Roman" panose="02020603050405020304" pitchFamily="18" charset="0"/>
                <a:cs typeface="Times New Roman" panose="02020603050405020304" pitchFamily="18" charset="0"/>
              </a:rPr>
              <a:t> </a:t>
            </a:r>
            <a:r>
              <a:rPr lang="en-US" sz="2400">
                <a:solidFill>
                  <a:srgbClr val="FFC000"/>
                </a:solidFill>
                <a:latin typeface="Times New Roman" panose="02020603050405020304" pitchFamily="18" charset="0"/>
                <a:cs typeface="Times New Roman" panose="02020603050405020304" pitchFamily="18" charset="0"/>
              </a:rPr>
              <a:t>Trích xuất đặc trưng của ảnh</a:t>
            </a:r>
            <a:endParaRPr lang="en-US" sz="2400">
              <a:solidFill>
                <a:prstClr val="white"/>
              </a:solidFill>
            </a:endParaRPr>
          </a:p>
        </p:txBody>
      </p:sp>
      <p:pic>
        <p:nvPicPr>
          <p:cNvPr id="2" name="Picture 1"/>
          <p:cNvPicPr>
            <a:picLocks noChangeAspect="1"/>
          </p:cNvPicPr>
          <p:nvPr/>
        </p:nvPicPr>
        <p:blipFill>
          <a:blip r:embed="rId2"/>
          <a:stretch>
            <a:fillRect/>
          </a:stretch>
        </p:blipFill>
        <p:spPr>
          <a:xfrm>
            <a:off x="1526356" y="3302766"/>
            <a:ext cx="1374412" cy="1381052"/>
          </a:xfrm>
          <a:prstGeom prst="rect">
            <a:avLst/>
          </a:prstGeom>
        </p:spPr>
      </p:pic>
      <p:cxnSp>
        <p:nvCxnSpPr>
          <p:cNvPr id="8" name="Straight Connector 7"/>
          <p:cNvCxnSpPr/>
          <p:nvPr/>
        </p:nvCxnSpPr>
        <p:spPr>
          <a:xfrm>
            <a:off x="3327662" y="1338606"/>
            <a:ext cx="18853" cy="503391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53906" y="1232209"/>
            <a:ext cx="1366887" cy="369332"/>
          </a:xfrm>
          <a:prstGeom prst="rect">
            <a:avLst/>
          </a:prstGeom>
          <a:noFill/>
        </p:spPr>
        <p:txBody>
          <a:bodyPr wrap="square" rtlCol="0">
            <a:spAutoFit/>
          </a:bodyPr>
          <a:lstStyle/>
          <a:p>
            <a:r>
              <a:rPr lang="en-US">
                <a:solidFill>
                  <a:schemeClr val="accent4"/>
                </a:solidFill>
              </a:rPr>
              <a:t>Hu Moment </a:t>
            </a:r>
          </a:p>
        </p:txBody>
      </p:sp>
      <p:pic>
        <p:nvPicPr>
          <p:cNvPr id="12" name="Picture 11"/>
          <p:cNvPicPr>
            <a:picLocks noChangeAspect="1"/>
          </p:cNvPicPr>
          <p:nvPr/>
        </p:nvPicPr>
        <p:blipFill>
          <a:blip r:embed="rId3"/>
          <a:stretch>
            <a:fillRect/>
          </a:stretch>
        </p:blipFill>
        <p:spPr>
          <a:xfrm>
            <a:off x="3621367" y="1769373"/>
            <a:ext cx="6419850" cy="447675"/>
          </a:xfrm>
          <a:prstGeom prst="rect">
            <a:avLst/>
          </a:prstGeom>
        </p:spPr>
      </p:pic>
      <p:sp>
        <p:nvSpPr>
          <p:cNvPr id="17" name="TextBox 16"/>
          <p:cNvSpPr txBox="1"/>
          <p:nvPr/>
        </p:nvSpPr>
        <p:spPr>
          <a:xfrm>
            <a:off x="3553907" y="2575600"/>
            <a:ext cx="2592371" cy="369332"/>
          </a:xfrm>
          <a:prstGeom prst="rect">
            <a:avLst/>
          </a:prstGeom>
          <a:noFill/>
        </p:spPr>
        <p:txBody>
          <a:bodyPr wrap="square" rtlCol="0">
            <a:spAutoFit/>
          </a:bodyPr>
          <a:lstStyle/>
          <a:p>
            <a:r>
              <a:rPr lang="en-US">
                <a:solidFill>
                  <a:schemeClr val="accent4"/>
                </a:solidFill>
              </a:rPr>
              <a:t>Haralick Texture</a:t>
            </a:r>
          </a:p>
        </p:txBody>
      </p:sp>
      <p:pic>
        <p:nvPicPr>
          <p:cNvPr id="19" name="Picture 18"/>
          <p:cNvPicPr>
            <a:picLocks noChangeAspect="1"/>
          </p:cNvPicPr>
          <p:nvPr/>
        </p:nvPicPr>
        <p:blipFill>
          <a:blip r:embed="rId4"/>
          <a:stretch>
            <a:fillRect/>
          </a:stretch>
        </p:blipFill>
        <p:spPr>
          <a:xfrm>
            <a:off x="3621367" y="3069657"/>
            <a:ext cx="6038850" cy="857250"/>
          </a:xfrm>
          <a:prstGeom prst="rect">
            <a:avLst/>
          </a:prstGeom>
        </p:spPr>
      </p:pic>
      <p:sp>
        <p:nvSpPr>
          <p:cNvPr id="26" name="TextBox 25"/>
          <p:cNvSpPr txBox="1"/>
          <p:nvPr/>
        </p:nvSpPr>
        <p:spPr>
          <a:xfrm>
            <a:off x="3553906" y="4314486"/>
            <a:ext cx="2592371" cy="369332"/>
          </a:xfrm>
          <a:prstGeom prst="rect">
            <a:avLst/>
          </a:prstGeom>
          <a:noFill/>
        </p:spPr>
        <p:txBody>
          <a:bodyPr wrap="square" rtlCol="0">
            <a:spAutoFit/>
          </a:bodyPr>
          <a:lstStyle/>
          <a:p>
            <a:r>
              <a:rPr lang="en-US">
                <a:solidFill>
                  <a:schemeClr val="accent4"/>
                </a:solidFill>
              </a:rPr>
              <a:t>Color Histogram </a:t>
            </a:r>
          </a:p>
        </p:txBody>
      </p:sp>
      <p:sp>
        <p:nvSpPr>
          <p:cNvPr id="27" name="TextBox 26"/>
          <p:cNvSpPr txBox="1"/>
          <p:nvPr/>
        </p:nvSpPr>
        <p:spPr>
          <a:xfrm>
            <a:off x="3553906" y="5422482"/>
            <a:ext cx="3700020" cy="369332"/>
          </a:xfrm>
          <a:prstGeom prst="rect">
            <a:avLst/>
          </a:prstGeom>
          <a:noFill/>
        </p:spPr>
        <p:txBody>
          <a:bodyPr wrap="square" rtlCol="0">
            <a:spAutoFit/>
          </a:bodyPr>
          <a:lstStyle/>
          <a:p>
            <a:r>
              <a:rPr lang="en-US"/>
              <a:t> </a:t>
            </a:r>
            <a:r>
              <a:rPr lang="en-US">
                <a:solidFill>
                  <a:schemeClr val="accent4"/>
                </a:solidFill>
              </a:rPr>
              <a:t>Histogram of Oriented gradient</a:t>
            </a:r>
          </a:p>
        </p:txBody>
      </p:sp>
      <p:sp>
        <p:nvSpPr>
          <p:cNvPr id="28" name="TextBox 27"/>
          <p:cNvSpPr txBox="1"/>
          <p:nvPr/>
        </p:nvSpPr>
        <p:spPr>
          <a:xfrm>
            <a:off x="3553906" y="4664741"/>
            <a:ext cx="7154944" cy="523220"/>
          </a:xfrm>
          <a:prstGeom prst="rect">
            <a:avLst/>
          </a:prstGeom>
          <a:noFill/>
        </p:spPr>
        <p:txBody>
          <a:bodyPr wrap="square" rtlCol="0">
            <a:spAutoFit/>
          </a:bodyPr>
          <a:lstStyle/>
          <a:p>
            <a:r>
              <a:rPr lang="en-US" sz="1400"/>
              <a:t>[0.0000000e+00, 1.6555982e-03, 5.3806938e-03, 1.0761388e-02, 8.2779909e-03, </a:t>
            </a:r>
          </a:p>
          <a:p>
            <a:r>
              <a:rPr lang="en-US" sz="1400"/>
              <a:t>. . . , 0.0000000e+00, 0.0000000e+00, 0.0000000e+00, 0.0000000e+00] </a:t>
            </a:r>
          </a:p>
        </p:txBody>
      </p:sp>
      <p:sp>
        <p:nvSpPr>
          <p:cNvPr id="29" name="TextBox 28"/>
          <p:cNvSpPr txBox="1"/>
          <p:nvPr/>
        </p:nvSpPr>
        <p:spPr>
          <a:xfrm>
            <a:off x="3619500" y="5849300"/>
            <a:ext cx="5796143" cy="523220"/>
          </a:xfrm>
          <a:prstGeom prst="rect">
            <a:avLst/>
          </a:prstGeom>
          <a:noFill/>
        </p:spPr>
        <p:txBody>
          <a:bodyPr wrap="square" rtlCol="0">
            <a:spAutoFit/>
          </a:bodyPr>
          <a:lstStyle/>
          <a:p>
            <a:r>
              <a:rPr lang="en-US" sz="1400"/>
              <a:t>[0.26485253, 0.09102439, 0.86697996, 0.05829046, 0.39936089, . . .</a:t>
            </a:r>
          </a:p>
          <a:p>
            <a:r>
              <a:rPr lang="en-US" sz="1400"/>
              <a:t>. . . , 0.07018996, 0.08032244, 0.01406449, 0.0218767 , 0.0153567 ]</a:t>
            </a:r>
          </a:p>
        </p:txBody>
      </p:sp>
      <p:pic>
        <p:nvPicPr>
          <p:cNvPr id="32" name="Picture 31"/>
          <p:cNvPicPr>
            <a:picLocks noChangeAspect="1"/>
          </p:cNvPicPr>
          <p:nvPr/>
        </p:nvPicPr>
        <p:blipFill>
          <a:blip r:embed="rId5"/>
          <a:stretch>
            <a:fillRect/>
          </a:stretch>
        </p:blipFill>
        <p:spPr>
          <a:xfrm>
            <a:off x="9764794" y="4953538"/>
            <a:ext cx="1485900" cy="247650"/>
          </a:xfrm>
          <a:prstGeom prst="rect">
            <a:avLst/>
          </a:prstGeom>
        </p:spPr>
      </p:pic>
      <p:pic>
        <p:nvPicPr>
          <p:cNvPr id="33" name="Picture 32"/>
          <p:cNvPicPr>
            <a:picLocks noChangeAspect="1"/>
          </p:cNvPicPr>
          <p:nvPr/>
        </p:nvPicPr>
        <p:blipFill>
          <a:blip r:embed="rId6"/>
          <a:stretch>
            <a:fillRect/>
          </a:stretch>
        </p:blipFill>
        <p:spPr>
          <a:xfrm>
            <a:off x="9760031" y="6067127"/>
            <a:ext cx="1495425" cy="266700"/>
          </a:xfrm>
          <a:prstGeom prst="rect">
            <a:avLst/>
          </a:prstGeom>
        </p:spPr>
      </p:pic>
    </p:spTree>
    <p:extLst>
      <p:ext uri="{BB962C8B-B14F-4D97-AF65-F5344CB8AC3E}">
        <p14:creationId xmlns:p14="http://schemas.microsoft.com/office/powerpoint/2010/main" val="68278119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nip Diagonal Corner Rectangle 9"/>
          <p:cNvSpPr/>
          <p:nvPr/>
        </p:nvSpPr>
        <p:spPr>
          <a:xfrm>
            <a:off x="1338607" y="455099"/>
            <a:ext cx="1913640"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687397" y="455099"/>
            <a:ext cx="1564850" cy="523220"/>
          </a:xfrm>
          <a:prstGeom prst="rect">
            <a:avLst/>
          </a:prstGeom>
          <a:noFill/>
        </p:spPr>
        <p:txBody>
          <a:bodyPr wrap="square" rtlCol="0">
            <a:spAutoFit/>
          </a:bodyPr>
          <a:lstStyle/>
          <a:p>
            <a:r>
              <a:rPr lang="en-US" sz="2800" b="1">
                <a:solidFill>
                  <a:srgbClr val="FFC000"/>
                </a:solidFill>
                <a:latin typeface="Times New Roman" panose="02020603050405020304" pitchFamily="18" charset="0"/>
                <a:cs typeface="Times New Roman" panose="02020603050405020304" pitchFamily="18" charset="0"/>
              </a:rPr>
              <a:t> CNN</a:t>
            </a:r>
            <a:endParaRPr lang="en-US" sz="2800">
              <a:solidFill>
                <a:prstClr val="white"/>
              </a:solidFill>
            </a:endParaRPr>
          </a:p>
        </p:txBody>
      </p:sp>
      <p:sp>
        <p:nvSpPr>
          <p:cNvPr id="4" name="TextBox 3"/>
          <p:cNvSpPr txBox="1"/>
          <p:nvPr/>
        </p:nvSpPr>
        <p:spPr>
          <a:xfrm>
            <a:off x="1253764" y="1266189"/>
            <a:ext cx="9539927" cy="646331"/>
          </a:xfrm>
          <a:prstGeom prst="rect">
            <a:avLst/>
          </a:prstGeom>
          <a:noFill/>
        </p:spPr>
        <p:txBody>
          <a:bodyPr wrap="square" rtlCol="0">
            <a:spAutoFit/>
          </a:bodyPr>
          <a:lstStyle/>
          <a:p>
            <a:r>
              <a:rPr lang="en-US"/>
              <a:t>Chúng ta xây dựng mô hình CNN với 3 Conv layer đi cùng maxbooling layer, kế tiếp là dropout layer, flatten layer, cuối cùng là fully connected layer (dense). </a:t>
            </a:r>
          </a:p>
        </p:txBody>
      </p:sp>
      <p:sp>
        <p:nvSpPr>
          <p:cNvPr id="5" name="Rounded Rectangle 4"/>
          <p:cNvSpPr/>
          <p:nvPr/>
        </p:nvSpPr>
        <p:spPr>
          <a:xfrm>
            <a:off x="1611984" y="2686640"/>
            <a:ext cx="772998" cy="341250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2384982" y="2686640"/>
            <a:ext cx="494912" cy="341250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714165" y="3007152"/>
            <a:ext cx="723073" cy="279976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4437238" y="3007152"/>
            <a:ext cx="479247" cy="279976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5733070" y="3252248"/>
            <a:ext cx="733719" cy="224358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466789" y="3252248"/>
            <a:ext cx="527900" cy="224358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477107" y="3487918"/>
            <a:ext cx="479116" cy="1809946"/>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8228544" y="3469065"/>
            <a:ext cx="463838" cy="1809946"/>
          </a:xfrm>
          <a:prstGeom prst="round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8979981" y="3478493"/>
            <a:ext cx="470120" cy="18099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9662112" y="3483206"/>
            <a:ext cx="477975" cy="1795805"/>
          </a:xfrm>
          <a:prstGeom prst="round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10323571" y="3487918"/>
            <a:ext cx="470120" cy="18099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603154" y="3692431"/>
            <a:ext cx="2810756" cy="400110"/>
          </a:xfrm>
          <a:prstGeom prst="rect">
            <a:avLst/>
          </a:prstGeom>
          <a:noFill/>
        </p:spPr>
        <p:txBody>
          <a:bodyPr wrap="square" rtlCol="0">
            <a:spAutoFit/>
          </a:bodyPr>
          <a:lstStyle/>
          <a:p>
            <a:r>
              <a:rPr lang="en-US" sz="2000">
                <a:solidFill>
                  <a:schemeClr val="bg1"/>
                </a:solidFill>
              </a:rPr>
              <a:t>Convolution2D</a:t>
            </a:r>
          </a:p>
        </p:txBody>
      </p:sp>
      <p:sp>
        <p:nvSpPr>
          <p:cNvPr id="38" name="TextBox 37"/>
          <p:cNvSpPr txBox="1"/>
          <p:nvPr/>
        </p:nvSpPr>
        <p:spPr>
          <a:xfrm rot="16200000">
            <a:off x="2651729" y="3692431"/>
            <a:ext cx="2810756" cy="400110"/>
          </a:xfrm>
          <a:prstGeom prst="rect">
            <a:avLst/>
          </a:prstGeom>
          <a:noFill/>
        </p:spPr>
        <p:txBody>
          <a:bodyPr wrap="square" rtlCol="0">
            <a:spAutoFit/>
          </a:bodyPr>
          <a:lstStyle/>
          <a:p>
            <a:r>
              <a:rPr lang="en-US" sz="2000">
                <a:solidFill>
                  <a:schemeClr val="bg1"/>
                </a:solidFill>
              </a:rPr>
              <a:t>Convolution2D</a:t>
            </a:r>
          </a:p>
        </p:txBody>
      </p:sp>
      <p:sp>
        <p:nvSpPr>
          <p:cNvPr id="39" name="TextBox 38"/>
          <p:cNvSpPr txBox="1"/>
          <p:nvPr/>
        </p:nvSpPr>
        <p:spPr>
          <a:xfrm rot="16200000">
            <a:off x="4680893" y="3683006"/>
            <a:ext cx="2810756" cy="400110"/>
          </a:xfrm>
          <a:prstGeom prst="rect">
            <a:avLst/>
          </a:prstGeom>
          <a:noFill/>
        </p:spPr>
        <p:txBody>
          <a:bodyPr wrap="square" rtlCol="0">
            <a:spAutoFit/>
          </a:bodyPr>
          <a:lstStyle/>
          <a:p>
            <a:r>
              <a:rPr lang="en-US" sz="2000">
                <a:solidFill>
                  <a:schemeClr val="bg1"/>
                </a:solidFill>
              </a:rPr>
              <a:t>Convolution2D</a:t>
            </a:r>
          </a:p>
        </p:txBody>
      </p:sp>
      <p:sp>
        <p:nvSpPr>
          <p:cNvPr id="40" name="TextBox 39"/>
          <p:cNvSpPr txBox="1"/>
          <p:nvPr/>
        </p:nvSpPr>
        <p:spPr>
          <a:xfrm rot="16200000">
            <a:off x="1572399" y="4075001"/>
            <a:ext cx="2045616" cy="400110"/>
          </a:xfrm>
          <a:prstGeom prst="rect">
            <a:avLst/>
          </a:prstGeom>
          <a:noFill/>
        </p:spPr>
        <p:txBody>
          <a:bodyPr wrap="square" rtlCol="0">
            <a:spAutoFit/>
          </a:bodyPr>
          <a:lstStyle/>
          <a:p>
            <a:r>
              <a:rPr lang="en-US" sz="2000">
                <a:solidFill>
                  <a:schemeClr val="bg1"/>
                </a:solidFill>
              </a:rPr>
              <a:t>Maxpooling2D</a:t>
            </a:r>
          </a:p>
        </p:txBody>
      </p:sp>
      <p:sp>
        <p:nvSpPr>
          <p:cNvPr id="42" name="TextBox 41"/>
          <p:cNvSpPr txBox="1"/>
          <p:nvPr/>
        </p:nvSpPr>
        <p:spPr>
          <a:xfrm rot="16200000">
            <a:off x="3629553" y="4075001"/>
            <a:ext cx="2045616" cy="400110"/>
          </a:xfrm>
          <a:prstGeom prst="rect">
            <a:avLst/>
          </a:prstGeom>
          <a:noFill/>
        </p:spPr>
        <p:txBody>
          <a:bodyPr wrap="square" rtlCol="0">
            <a:spAutoFit/>
          </a:bodyPr>
          <a:lstStyle/>
          <a:p>
            <a:r>
              <a:rPr lang="en-US" sz="2000">
                <a:solidFill>
                  <a:schemeClr val="bg1"/>
                </a:solidFill>
              </a:rPr>
              <a:t>Maxpooling2D</a:t>
            </a:r>
          </a:p>
        </p:txBody>
      </p:sp>
      <p:sp>
        <p:nvSpPr>
          <p:cNvPr id="43" name="TextBox 42"/>
          <p:cNvSpPr txBox="1"/>
          <p:nvPr/>
        </p:nvSpPr>
        <p:spPr>
          <a:xfrm rot="16200000">
            <a:off x="5663633" y="4075001"/>
            <a:ext cx="2045616" cy="400110"/>
          </a:xfrm>
          <a:prstGeom prst="rect">
            <a:avLst/>
          </a:prstGeom>
          <a:noFill/>
        </p:spPr>
        <p:txBody>
          <a:bodyPr wrap="square" rtlCol="0">
            <a:spAutoFit/>
          </a:bodyPr>
          <a:lstStyle/>
          <a:p>
            <a:r>
              <a:rPr lang="en-US" sz="2000">
                <a:solidFill>
                  <a:schemeClr val="bg1"/>
                </a:solidFill>
              </a:rPr>
              <a:t>Maxpooling2D</a:t>
            </a:r>
          </a:p>
        </p:txBody>
      </p:sp>
      <p:sp>
        <p:nvSpPr>
          <p:cNvPr id="14" name="TextBox 13"/>
          <p:cNvSpPr txBox="1"/>
          <p:nvPr/>
        </p:nvSpPr>
        <p:spPr>
          <a:xfrm rot="16200000">
            <a:off x="7091495" y="4090389"/>
            <a:ext cx="1218298" cy="369332"/>
          </a:xfrm>
          <a:prstGeom prst="rect">
            <a:avLst/>
          </a:prstGeom>
          <a:noFill/>
        </p:spPr>
        <p:txBody>
          <a:bodyPr wrap="square" rtlCol="0">
            <a:spAutoFit/>
          </a:bodyPr>
          <a:lstStyle/>
          <a:p>
            <a:r>
              <a:rPr lang="en-US">
                <a:solidFill>
                  <a:schemeClr val="bg1"/>
                </a:solidFill>
              </a:rPr>
              <a:t>Dropout</a:t>
            </a:r>
          </a:p>
        </p:txBody>
      </p:sp>
      <p:sp>
        <p:nvSpPr>
          <p:cNvPr id="44" name="TextBox 43"/>
          <p:cNvSpPr txBox="1"/>
          <p:nvPr/>
        </p:nvSpPr>
        <p:spPr>
          <a:xfrm rot="16200000">
            <a:off x="7829492" y="4090389"/>
            <a:ext cx="1218298" cy="369332"/>
          </a:xfrm>
          <a:prstGeom prst="rect">
            <a:avLst/>
          </a:prstGeom>
          <a:noFill/>
        </p:spPr>
        <p:txBody>
          <a:bodyPr wrap="square" rtlCol="0">
            <a:spAutoFit/>
          </a:bodyPr>
          <a:lstStyle/>
          <a:p>
            <a:r>
              <a:rPr lang="en-US">
                <a:solidFill>
                  <a:schemeClr val="bg1"/>
                </a:solidFill>
              </a:rPr>
              <a:t>Flatten</a:t>
            </a:r>
          </a:p>
        </p:txBody>
      </p:sp>
      <p:sp>
        <p:nvSpPr>
          <p:cNvPr id="45" name="TextBox 44"/>
          <p:cNvSpPr txBox="1"/>
          <p:nvPr/>
        </p:nvSpPr>
        <p:spPr>
          <a:xfrm rot="16200000">
            <a:off x="8591889" y="4038543"/>
            <a:ext cx="1218298" cy="369332"/>
          </a:xfrm>
          <a:prstGeom prst="rect">
            <a:avLst/>
          </a:prstGeom>
          <a:noFill/>
        </p:spPr>
        <p:txBody>
          <a:bodyPr wrap="square" rtlCol="0">
            <a:spAutoFit/>
          </a:bodyPr>
          <a:lstStyle/>
          <a:p>
            <a:r>
              <a:rPr lang="en-US">
                <a:solidFill>
                  <a:schemeClr val="bg1"/>
                </a:solidFill>
              </a:rPr>
              <a:t>Dense</a:t>
            </a:r>
          </a:p>
        </p:txBody>
      </p:sp>
      <p:sp>
        <p:nvSpPr>
          <p:cNvPr id="46" name="TextBox 45"/>
          <p:cNvSpPr txBox="1"/>
          <p:nvPr/>
        </p:nvSpPr>
        <p:spPr>
          <a:xfrm rot="16200000">
            <a:off x="9899088" y="4038543"/>
            <a:ext cx="1218298" cy="369332"/>
          </a:xfrm>
          <a:prstGeom prst="rect">
            <a:avLst/>
          </a:prstGeom>
          <a:noFill/>
        </p:spPr>
        <p:txBody>
          <a:bodyPr wrap="square" rtlCol="0">
            <a:spAutoFit/>
          </a:bodyPr>
          <a:lstStyle/>
          <a:p>
            <a:r>
              <a:rPr lang="en-US">
                <a:solidFill>
                  <a:schemeClr val="bg1"/>
                </a:solidFill>
              </a:rPr>
              <a:t>Dense</a:t>
            </a:r>
          </a:p>
        </p:txBody>
      </p:sp>
      <p:sp>
        <p:nvSpPr>
          <p:cNvPr id="47" name="TextBox 46"/>
          <p:cNvSpPr txBox="1"/>
          <p:nvPr/>
        </p:nvSpPr>
        <p:spPr>
          <a:xfrm rot="16200000">
            <a:off x="9275108" y="4090389"/>
            <a:ext cx="1218298" cy="369332"/>
          </a:xfrm>
          <a:prstGeom prst="rect">
            <a:avLst/>
          </a:prstGeom>
          <a:noFill/>
        </p:spPr>
        <p:txBody>
          <a:bodyPr wrap="square" rtlCol="0">
            <a:spAutoFit/>
          </a:bodyPr>
          <a:lstStyle/>
          <a:p>
            <a:r>
              <a:rPr lang="en-US">
                <a:solidFill>
                  <a:schemeClr val="bg1"/>
                </a:solidFill>
              </a:rPr>
              <a:t>Dropout</a:t>
            </a:r>
          </a:p>
        </p:txBody>
      </p:sp>
    </p:spTree>
    <p:extLst>
      <p:ext uri="{BB962C8B-B14F-4D97-AF65-F5344CB8AC3E}">
        <p14:creationId xmlns:p14="http://schemas.microsoft.com/office/powerpoint/2010/main" val="217036366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nip Diagonal Corner Rectangle 9"/>
          <p:cNvSpPr/>
          <p:nvPr/>
        </p:nvSpPr>
        <p:spPr>
          <a:xfrm>
            <a:off x="1338607" y="455099"/>
            <a:ext cx="1913640"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687397" y="455099"/>
            <a:ext cx="1564850" cy="523220"/>
          </a:xfrm>
          <a:prstGeom prst="rect">
            <a:avLst/>
          </a:prstGeom>
          <a:noFill/>
        </p:spPr>
        <p:txBody>
          <a:bodyPr wrap="square" rtlCol="0">
            <a:spAutoFit/>
          </a:bodyPr>
          <a:lstStyle/>
          <a:p>
            <a:r>
              <a:rPr lang="en-US" sz="2800" b="1">
                <a:solidFill>
                  <a:srgbClr val="FFC000"/>
                </a:solidFill>
                <a:latin typeface="Times New Roman" panose="02020603050405020304" pitchFamily="18" charset="0"/>
                <a:cs typeface="Times New Roman" panose="02020603050405020304" pitchFamily="18" charset="0"/>
              </a:rPr>
              <a:t> CNN</a:t>
            </a:r>
            <a:endParaRPr lang="en-US" sz="2800">
              <a:solidFill>
                <a:prstClr val="white"/>
              </a:solidFill>
            </a:endParaRPr>
          </a:p>
        </p:txBody>
      </p:sp>
      <p:sp>
        <p:nvSpPr>
          <p:cNvPr id="32" name="Rounded Rectangle 31"/>
          <p:cNvSpPr/>
          <p:nvPr/>
        </p:nvSpPr>
        <p:spPr>
          <a:xfrm>
            <a:off x="2295427" y="2639506"/>
            <a:ext cx="1291472" cy="1602556"/>
          </a:xfrm>
          <a:prstGeom prst="roundRect">
            <a:avLst/>
          </a:prstGeom>
          <a:solidFill>
            <a:schemeClr val="bg1">
              <a:lumMod val="75000"/>
              <a:lumOff val="2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361414" y="2856323"/>
            <a:ext cx="1225485" cy="369332"/>
          </a:xfrm>
          <a:prstGeom prst="rect">
            <a:avLst/>
          </a:prstGeom>
          <a:noFill/>
        </p:spPr>
        <p:txBody>
          <a:bodyPr wrap="square" rtlCol="0">
            <a:spAutoFit/>
          </a:bodyPr>
          <a:lstStyle/>
          <a:p>
            <a:r>
              <a:rPr lang="en-US"/>
              <a:t>Training</a:t>
            </a:r>
          </a:p>
        </p:txBody>
      </p:sp>
      <p:sp>
        <p:nvSpPr>
          <p:cNvPr id="41" name="TextBox 40"/>
          <p:cNvSpPr txBox="1"/>
          <p:nvPr/>
        </p:nvSpPr>
        <p:spPr>
          <a:xfrm>
            <a:off x="2366130" y="3301560"/>
            <a:ext cx="1357459" cy="369332"/>
          </a:xfrm>
          <a:prstGeom prst="rect">
            <a:avLst/>
          </a:prstGeom>
          <a:noFill/>
        </p:spPr>
        <p:txBody>
          <a:bodyPr wrap="square" rtlCol="0">
            <a:spAutoFit/>
          </a:bodyPr>
          <a:lstStyle/>
          <a:p>
            <a:r>
              <a:rPr lang="en-US"/>
              <a:t>Test</a:t>
            </a:r>
          </a:p>
        </p:txBody>
      </p:sp>
      <p:sp>
        <p:nvSpPr>
          <p:cNvPr id="48" name="Right Arrow 47"/>
          <p:cNvSpPr/>
          <p:nvPr/>
        </p:nvSpPr>
        <p:spPr>
          <a:xfrm>
            <a:off x="4077091" y="3225655"/>
            <a:ext cx="886119" cy="445237"/>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236591" y="2760116"/>
            <a:ext cx="1536569" cy="1255703"/>
          </a:xfrm>
          <a:prstGeom prst="ellipse">
            <a:avLst/>
          </a:prstGeom>
          <a:solidFill>
            <a:schemeClr val="bg1">
              <a:lumMod val="50000"/>
              <a:lumOff val="50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566530" y="3126357"/>
            <a:ext cx="895546" cy="523220"/>
          </a:xfrm>
          <a:prstGeom prst="rect">
            <a:avLst/>
          </a:prstGeom>
          <a:noFill/>
        </p:spPr>
        <p:txBody>
          <a:bodyPr wrap="square" rtlCol="0">
            <a:spAutoFit/>
          </a:bodyPr>
          <a:lstStyle/>
          <a:p>
            <a:r>
              <a:rPr lang="en-US" sz="2800"/>
              <a:t>CNN</a:t>
            </a:r>
          </a:p>
        </p:txBody>
      </p:sp>
      <p:sp>
        <p:nvSpPr>
          <p:cNvPr id="51" name="Right Arrow 50"/>
          <p:cNvSpPr/>
          <p:nvPr/>
        </p:nvSpPr>
        <p:spPr>
          <a:xfrm>
            <a:off x="7046541" y="3205183"/>
            <a:ext cx="886119" cy="445237"/>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264165" y="2856323"/>
            <a:ext cx="1866507" cy="961533"/>
          </a:xfrm>
          <a:prstGeom prst="roundRect">
            <a:avLst/>
          </a:prstGeom>
          <a:solidFill>
            <a:schemeClr val="bg1">
              <a:lumMod val="75000"/>
              <a:lumOff val="25000"/>
            </a:schemeClr>
          </a:solid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8353719" y="3107472"/>
            <a:ext cx="1687398" cy="461665"/>
          </a:xfrm>
          <a:prstGeom prst="rect">
            <a:avLst/>
          </a:prstGeom>
          <a:noFill/>
        </p:spPr>
        <p:txBody>
          <a:bodyPr wrap="square" rtlCol="0">
            <a:spAutoFit/>
          </a:bodyPr>
          <a:lstStyle/>
          <a:p>
            <a:r>
              <a:rPr lang="en-US" sz="2400">
                <a:solidFill>
                  <a:srgbClr val="FF3399"/>
                </a:solidFill>
              </a:rPr>
              <a:t>CNN Model</a:t>
            </a:r>
          </a:p>
        </p:txBody>
      </p:sp>
      <p:sp>
        <p:nvSpPr>
          <p:cNvPr id="2" name="TextBox 1"/>
          <p:cNvSpPr txBox="1"/>
          <p:nvPr/>
        </p:nvSpPr>
        <p:spPr>
          <a:xfrm>
            <a:off x="2372407" y="3726017"/>
            <a:ext cx="1578987" cy="369332"/>
          </a:xfrm>
          <a:prstGeom prst="rect">
            <a:avLst/>
          </a:prstGeom>
          <a:noFill/>
        </p:spPr>
        <p:txBody>
          <a:bodyPr wrap="square" rtlCol="0">
            <a:spAutoFit/>
          </a:bodyPr>
          <a:lstStyle/>
          <a:p>
            <a:r>
              <a:rPr lang="en-US"/>
              <a:t>Validation</a:t>
            </a:r>
          </a:p>
        </p:txBody>
      </p:sp>
    </p:spTree>
    <p:extLst>
      <p:ext uri="{BB962C8B-B14F-4D97-AF65-F5344CB8AC3E}">
        <p14:creationId xmlns:p14="http://schemas.microsoft.com/office/powerpoint/2010/main" val="374241140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nip Diagonal Corner Rectangle 9"/>
          <p:cNvSpPr/>
          <p:nvPr/>
        </p:nvSpPr>
        <p:spPr>
          <a:xfrm>
            <a:off x="1310327" y="455099"/>
            <a:ext cx="4402316"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1526357" y="455099"/>
            <a:ext cx="4186286" cy="461665"/>
          </a:xfrm>
          <a:prstGeom prst="rect">
            <a:avLst/>
          </a:prstGeom>
          <a:noFill/>
        </p:spPr>
        <p:txBody>
          <a:bodyPr wrap="square" rtlCol="0">
            <a:spAutoFit/>
          </a:bodyPr>
          <a:lstStyle/>
          <a:p>
            <a:r>
              <a:rPr lang="en-US" sz="2400" b="1">
                <a:solidFill>
                  <a:srgbClr val="FFC000"/>
                </a:solidFill>
                <a:latin typeface="Times New Roman" panose="02020603050405020304" pitchFamily="18" charset="0"/>
                <a:cs typeface="Times New Roman" panose="02020603050405020304" pitchFamily="18" charset="0"/>
              </a:rPr>
              <a:t> </a:t>
            </a:r>
            <a:r>
              <a:rPr lang="en-US" sz="2400">
                <a:solidFill>
                  <a:srgbClr val="FFC000"/>
                </a:solidFill>
                <a:latin typeface="Times New Roman" panose="02020603050405020304" pitchFamily="18" charset="0"/>
                <a:cs typeface="Times New Roman" panose="02020603050405020304" pitchFamily="18" charset="0"/>
              </a:rPr>
              <a:t>Trích xuất đặc trưng của ảnh</a:t>
            </a:r>
            <a:endParaRPr lang="en-US" sz="2400">
              <a:solidFill>
                <a:prstClr val="white"/>
              </a:solidFill>
            </a:endParaRPr>
          </a:p>
        </p:txBody>
      </p:sp>
      <p:sp>
        <p:nvSpPr>
          <p:cNvPr id="9" name="TextBox 8"/>
          <p:cNvSpPr txBox="1"/>
          <p:nvPr/>
        </p:nvSpPr>
        <p:spPr>
          <a:xfrm>
            <a:off x="1187580" y="1997424"/>
            <a:ext cx="3601432" cy="400110"/>
          </a:xfrm>
          <a:prstGeom prst="rect">
            <a:avLst/>
          </a:prstGeom>
          <a:noFill/>
        </p:spPr>
        <p:txBody>
          <a:bodyPr wrap="square" rtlCol="0">
            <a:spAutoFit/>
          </a:bodyPr>
          <a:lstStyle/>
          <a:p>
            <a:r>
              <a:rPr lang="en-US" sz="2000">
                <a:solidFill>
                  <a:schemeClr val="accent4"/>
                </a:solidFill>
              </a:rPr>
              <a:t>Hu Moment + Heralick Texture </a:t>
            </a:r>
          </a:p>
        </p:txBody>
      </p:sp>
      <p:sp>
        <p:nvSpPr>
          <p:cNvPr id="13" name="TextBox 12"/>
          <p:cNvSpPr txBox="1"/>
          <p:nvPr/>
        </p:nvSpPr>
        <p:spPr>
          <a:xfrm>
            <a:off x="1187580" y="3080006"/>
            <a:ext cx="3601432" cy="400110"/>
          </a:xfrm>
          <a:prstGeom prst="rect">
            <a:avLst/>
          </a:prstGeom>
          <a:noFill/>
        </p:spPr>
        <p:txBody>
          <a:bodyPr wrap="square" rtlCol="0">
            <a:spAutoFit/>
          </a:bodyPr>
          <a:lstStyle/>
          <a:p>
            <a:r>
              <a:rPr lang="en-US" sz="2000">
                <a:solidFill>
                  <a:schemeClr val="accent4"/>
                </a:solidFill>
              </a:rPr>
              <a:t>Histogram + Hu Moment </a:t>
            </a:r>
          </a:p>
        </p:txBody>
      </p:sp>
      <p:sp>
        <p:nvSpPr>
          <p:cNvPr id="14" name="TextBox 13"/>
          <p:cNvSpPr txBox="1"/>
          <p:nvPr/>
        </p:nvSpPr>
        <p:spPr>
          <a:xfrm>
            <a:off x="1187580" y="4099261"/>
            <a:ext cx="3601432" cy="400110"/>
          </a:xfrm>
          <a:prstGeom prst="rect">
            <a:avLst/>
          </a:prstGeom>
          <a:noFill/>
        </p:spPr>
        <p:txBody>
          <a:bodyPr wrap="square" rtlCol="0">
            <a:spAutoFit/>
          </a:bodyPr>
          <a:lstStyle/>
          <a:p>
            <a:r>
              <a:rPr lang="en-US" sz="2000">
                <a:solidFill>
                  <a:schemeClr val="accent4"/>
                </a:solidFill>
              </a:rPr>
              <a:t>Histogram + Heralick Texture</a:t>
            </a:r>
          </a:p>
        </p:txBody>
      </p:sp>
      <p:sp>
        <p:nvSpPr>
          <p:cNvPr id="16" name="TextBox 15"/>
          <p:cNvSpPr txBox="1"/>
          <p:nvPr/>
        </p:nvSpPr>
        <p:spPr>
          <a:xfrm>
            <a:off x="1187580" y="5068758"/>
            <a:ext cx="5213415" cy="400110"/>
          </a:xfrm>
          <a:prstGeom prst="rect">
            <a:avLst/>
          </a:prstGeom>
          <a:noFill/>
        </p:spPr>
        <p:txBody>
          <a:bodyPr wrap="square" rtlCol="0">
            <a:spAutoFit/>
          </a:bodyPr>
          <a:lstStyle/>
          <a:p>
            <a:r>
              <a:rPr lang="en-US" sz="2000">
                <a:solidFill>
                  <a:schemeClr val="accent4"/>
                </a:solidFill>
              </a:rPr>
              <a:t>Histogram + Hu Moment  + Heralick Texture</a:t>
            </a:r>
          </a:p>
        </p:txBody>
      </p:sp>
      <p:sp>
        <p:nvSpPr>
          <p:cNvPr id="4" name="TextBox 3"/>
          <p:cNvSpPr txBox="1"/>
          <p:nvPr/>
        </p:nvSpPr>
        <p:spPr>
          <a:xfrm>
            <a:off x="1310521" y="2470199"/>
            <a:ext cx="2257721" cy="369332"/>
          </a:xfrm>
          <a:prstGeom prst="rect">
            <a:avLst/>
          </a:prstGeom>
          <a:noFill/>
        </p:spPr>
        <p:txBody>
          <a:bodyPr wrap="square" rtlCol="0">
            <a:spAutoFit/>
          </a:bodyPr>
          <a:lstStyle/>
          <a:p>
            <a:r>
              <a:rPr lang="en-US"/>
              <a:t>Shape: (20, )</a:t>
            </a:r>
          </a:p>
        </p:txBody>
      </p:sp>
      <p:sp>
        <p:nvSpPr>
          <p:cNvPr id="18" name="TextBox 17"/>
          <p:cNvSpPr txBox="1"/>
          <p:nvPr/>
        </p:nvSpPr>
        <p:spPr>
          <a:xfrm>
            <a:off x="1310520" y="3458676"/>
            <a:ext cx="2257721" cy="369332"/>
          </a:xfrm>
          <a:prstGeom prst="rect">
            <a:avLst/>
          </a:prstGeom>
          <a:noFill/>
        </p:spPr>
        <p:txBody>
          <a:bodyPr wrap="square" rtlCol="0">
            <a:spAutoFit/>
          </a:bodyPr>
          <a:lstStyle/>
          <a:p>
            <a:r>
              <a:rPr lang="en-US"/>
              <a:t>Shape: (519, )</a:t>
            </a:r>
          </a:p>
        </p:txBody>
      </p:sp>
      <p:sp>
        <p:nvSpPr>
          <p:cNvPr id="20" name="TextBox 19"/>
          <p:cNvSpPr txBox="1"/>
          <p:nvPr/>
        </p:nvSpPr>
        <p:spPr>
          <a:xfrm>
            <a:off x="1310520" y="4499371"/>
            <a:ext cx="2257721" cy="369332"/>
          </a:xfrm>
          <a:prstGeom prst="rect">
            <a:avLst/>
          </a:prstGeom>
          <a:noFill/>
        </p:spPr>
        <p:txBody>
          <a:bodyPr wrap="square" rtlCol="0">
            <a:spAutoFit/>
          </a:bodyPr>
          <a:lstStyle/>
          <a:p>
            <a:r>
              <a:rPr lang="en-US"/>
              <a:t>Shape: (525, )</a:t>
            </a:r>
          </a:p>
        </p:txBody>
      </p:sp>
      <p:sp>
        <p:nvSpPr>
          <p:cNvPr id="21" name="TextBox 20"/>
          <p:cNvSpPr txBox="1"/>
          <p:nvPr/>
        </p:nvSpPr>
        <p:spPr>
          <a:xfrm>
            <a:off x="1310519" y="5592674"/>
            <a:ext cx="2257721" cy="369332"/>
          </a:xfrm>
          <a:prstGeom prst="rect">
            <a:avLst/>
          </a:prstGeom>
          <a:noFill/>
        </p:spPr>
        <p:txBody>
          <a:bodyPr wrap="square" rtlCol="0">
            <a:spAutoFit/>
          </a:bodyPr>
          <a:lstStyle/>
          <a:p>
            <a:r>
              <a:rPr lang="en-US"/>
              <a:t>Shape: (532, )</a:t>
            </a:r>
          </a:p>
        </p:txBody>
      </p:sp>
      <p:sp>
        <p:nvSpPr>
          <p:cNvPr id="5" name="Right Arrow 4"/>
          <p:cNvSpPr/>
          <p:nvPr/>
        </p:nvSpPr>
        <p:spPr>
          <a:xfrm>
            <a:off x="4706431" y="3208863"/>
            <a:ext cx="1197204" cy="40329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22" name="TextBox 21"/>
          <p:cNvSpPr txBox="1"/>
          <p:nvPr/>
        </p:nvSpPr>
        <p:spPr>
          <a:xfrm>
            <a:off x="4819551" y="2900391"/>
            <a:ext cx="1216058" cy="369332"/>
          </a:xfrm>
          <a:prstGeom prst="rect">
            <a:avLst/>
          </a:prstGeom>
          <a:noFill/>
        </p:spPr>
        <p:txBody>
          <a:bodyPr wrap="square" rtlCol="0">
            <a:spAutoFit/>
          </a:bodyPr>
          <a:lstStyle/>
          <a:p>
            <a:r>
              <a:rPr lang="en-US"/>
              <a:t>Append</a:t>
            </a:r>
          </a:p>
        </p:txBody>
      </p:sp>
      <p:sp>
        <p:nvSpPr>
          <p:cNvPr id="23" name="Rounded Rectangle 22"/>
          <p:cNvSpPr/>
          <p:nvPr/>
        </p:nvSpPr>
        <p:spPr>
          <a:xfrm>
            <a:off x="6279926" y="3090650"/>
            <a:ext cx="1857080" cy="629465"/>
          </a:xfrm>
          <a:prstGeom prst="roundRect">
            <a:avLst/>
          </a:prstGeom>
          <a:solidFill>
            <a:srgbClr val="3D3A4D"/>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515596" y="3220716"/>
            <a:ext cx="1621410" cy="369332"/>
          </a:xfrm>
          <a:prstGeom prst="rect">
            <a:avLst/>
          </a:prstGeom>
          <a:noFill/>
        </p:spPr>
        <p:txBody>
          <a:bodyPr wrap="square" rtlCol="0">
            <a:spAutoFit/>
          </a:bodyPr>
          <a:lstStyle/>
          <a:p>
            <a:r>
              <a:rPr lang="en-US"/>
              <a:t>List_Feature </a:t>
            </a:r>
          </a:p>
        </p:txBody>
      </p:sp>
      <p:sp>
        <p:nvSpPr>
          <p:cNvPr id="25" name="Right Arrow 24"/>
          <p:cNvSpPr/>
          <p:nvPr/>
        </p:nvSpPr>
        <p:spPr>
          <a:xfrm>
            <a:off x="8440924" y="3220716"/>
            <a:ext cx="1112753" cy="40329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26" name="TextBox 25"/>
          <p:cNvSpPr txBox="1"/>
          <p:nvPr/>
        </p:nvSpPr>
        <p:spPr>
          <a:xfrm>
            <a:off x="8539516" y="2895340"/>
            <a:ext cx="1014161" cy="369332"/>
          </a:xfrm>
          <a:prstGeom prst="rect">
            <a:avLst/>
          </a:prstGeom>
          <a:noFill/>
        </p:spPr>
        <p:txBody>
          <a:bodyPr wrap="square" rtlCol="0">
            <a:spAutoFit/>
          </a:bodyPr>
          <a:lstStyle/>
          <a:p>
            <a:r>
              <a:rPr lang="en-US"/>
              <a:t>Scale</a:t>
            </a:r>
          </a:p>
        </p:txBody>
      </p:sp>
      <p:sp>
        <p:nvSpPr>
          <p:cNvPr id="27" name="Rounded Rectangle 26"/>
          <p:cNvSpPr/>
          <p:nvPr/>
        </p:nvSpPr>
        <p:spPr>
          <a:xfrm>
            <a:off x="9720517" y="3090650"/>
            <a:ext cx="1469099" cy="629465"/>
          </a:xfrm>
          <a:prstGeom prst="roundRect">
            <a:avLst/>
          </a:prstGeom>
          <a:solidFill>
            <a:srgbClr val="3D3A4D"/>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956187" y="3220716"/>
            <a:ext cx="1621410" cy="369332"/>
          </a:xfrm>
          <a:prstGeom prst="rect">
            <a:avLst/>
          </a:prstGeom>
          <a:noFill/>
        </p:spPr>
        <p:txBody>
          <a:bodyPr wrap="square" rtlCol="0">
            <a:spAutoFit/>
          </a:bodyPr>
          <a:lstStyle/>
          <a:p>
            <a:r>
              <a:rPr lang="en-US"/>
              <a:t>Data.h5 </a:t>
            </a:r>
          </a:p>
        </p:txBody>
      </p:sp>
    </p:spTree>
    <p:extLst>
      <p:ext uri="{BB962C8B-B14F-4D97-AF65-F5344CB8AC3E}">
        <p14:creationId xmlns:p14="http://schemas.microsoft.com/office/powerpoint/2010/main" val="217461950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34</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Snip Diagonal Corner Rectangle 6"/>
          <p:cNvSpPr/>
          <p:nvPr/>
        </p:nvSpPr>
        <p:spPr>
          <a:xfrm>
            <a:off x="1310327" y="455099"/>
            <a:ext cx="3431355"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1526357" y="455099"/>
            <a:ext cx="3215325" cy="461665"/>
          </a:xfrm>
          <a:prstGeom prst="rect">
            <a:avLst/>
          </a:prstGeom>
          <a:noFill/>
        </p:spPr>
        <p:txBody>
          <a:bodyPr wrap="square" rtlCol="0">
            <a:spAutoFit/>
          </a:bodyPr>
          <a:lstStyle/>
          <a:p>
            <a:r>
              <a:rPr lang="en-US" sz="2400" b="1">
                <a:solidFill>
                  <a:srgbClr val="FFC000"/>
                </a:solidFill>
                <a:latin typeface="Times New Roman" panose="02020603050405020304" pitchFamily="18" charset="0"/>
                <a:cs typeface="Times New Roman" panose="02020603050405020304" pitchFamily="18" charset="0"/>
              </a:rPr>
              <a:t> </a:t>
            </a:r>
            <a:r>
              <a:rPr lang="en-US" sz="2400">
                <a:solidFill>
                  <a:srgbClr val="FFC000"/>
                </a:solidFill>
                <a:latin typeface="Times New Roman" panose="02020603050405020304" pitchFamily="18" charset="0"/>
                <a:cs typeface="Times New Roman" panose="02020603050405020304" pitchFamily="18" charset="0"/>
              </a:rPr>
              <a:t>Kết quả thu được </a:t>
            </a:r>
            <a:endParaRPr lang="en-US" sz="2400">
              <a:solidFill>
                <a:prstClr val="white"/>
              </a:solidFill>
            </a:endParaRPr>
          </a:p>
        </p:txBody>
      </p:sp>
      <p:pic>
        <p:nvPicPr>
          <p:cNvPr id="10" name="Picture 9"/>
          <p:cNvPicPr>
            <a:picLocks noChangeAspect="1"/>
          </p:cNvPicPr>
          <p:nvPr/>
        </p:nvPicPr>
        <p:blipFill>
          <a:blip r:embed="rId2"/>
          <a:stretch>
            <a:fillRect/>
          </a:stretch>
        </p:blipFill>
        <p:spPr>
          <a:xfrm>
            <a:off x="2742415" y="1210919"/>
            <a:ext cx="7841279" cy="5510556"/>
          </a:xfrm>
          <a:prstGeom prst="rect">
            <a:avLst/>
          </a:prstGeom>
        </p:spPr>
      </p:pic>
      <p:sp>
        <p:nvSpPr>
          <p:cNvPr id="11" name="TextBox 10"/>
          <p:cNvSpPr txBox="1"/>
          <p:nvPr/>
        </p:nvSpPr>
        <p:spPr>
          <a:xfrm>
            <a:off x="1173636" y="978319"/>
            <a:ext cx="1188171" cy="1261884"/>
          </a:xfrm>
          <a:prstGeom prst="rect">
            <a:avLst/>
          </a:prstGeom>
          <a:noFill/>
        </p:spPr>
        <p:txBody>
          <a:bodyPr wrap="square" rtlCol="0">
            <a:spAutoFit/>
          </a:bodyPr>
          <a:lstStyle/>
          <a:p>
            <a:r>
              <a:rPr lang="en-US" sz="3600" b="1"/>
              <a:t> </a:t>
            </a:r>
            <a:r>
              <a:rPr lang="en-US" sz="2000" b="1"/>
              <a:t>Accuracy</a:t>
            </a:r>
          </a:p>
          <a:p>
            <a:r>
              <a:rPr lang="en-US" sz="2000" b="1"/>
              <a:t>Of KNN</a:t>
            </a:r>
          </a:p>
        </p:txBody>
      </p:sp>
    </p:spTree>
    <p:extLst>
      <p:ext uri="{BB962C8B-B14F-4D97-AF65-F5344CB8AC3E}">
        <p14:creationId xmlns:p14="http://schemas.microsoft.com/office/powerpoint/2010/main" val="386661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35</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Snip Diagonal Corner Rectangle 6"/>
          <p:cNvSpPr/>
          <p:nvPr/>
        </p:nvSpPr>
        <p:spPr>
          <a:xfrm>
            <a:off x="1310327" y="455099"/>
            <a:ext cx="3431355"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1526357" y="455099"/>
            <a:ext cx="3215325" cy="461665"/>
          </a:xfrm>
          <a:prstGeom prst="rect">
            <a:avLst/>
          </a:prstGeom>
          <a:noFill/>
        </p:spPr>
        <p:txBody>
          <a:bodyPr wrap="square" rtlCol="0">
            <a:spAutoFit/>
          </a:bodyPr>
          <a:lstStyle/>
          <a:p>
            <a:r>
              <a:rPr lang="en-US" sz="2400" b="1">
                <a:solidFill>
                  <a:srgbClr val="FFC000"/>
                </a:solidFill>
                <a:latin typeface="Times New Roman" panose="02020603050405020304" pitchFamily="18" charset="0"/>
                <a:cs typeface="Times New Roman" panose="02020603050405020304" pitchFamily="18" charset="0"/>
              </a:rPr>
              <a:t> </a:t>
            </a:r>
            <a:r>
              <a:rPr lang="en-US" sz="2400">
                <a:solidFill>
                  <a:srgbClr val="FFC000"/>
                </a:solidFill>
                <a:latin typeface="Times New Roman" panose="02020603050405020304" pitchFamily="18" charset="0"/>
                <a:cs typeface="Times New Roman" panose="02020603050405020304" pitchFamily="18" charset="0"/>
              </a:rPr>
              <a:t>Kết quả thu được </a:t>
            </a:r>
            <a:endParaRPr lang="en-US" sz="2400">
              <a:solidFill>
                <a:prstClr val="white"/>
              </a:solidFill>
            </a:endParaRPr>
          </a:p>
        </p:txBody>
      </p:sp>
      <p:pic>
        <p:nvPicPr>
          <p:cNvPr id="9" name="Picture 8"/>
          <p:cNvPicPr>
            <a:picLocks noChangeAspect="1"/>
          </p:cNvPicPr>
          <p:nvPr/>
        </p:nvPicPr>
        <p:blipFill>
          <a:blip r:embed="rId2"/>
          <a:stretch>
            <a:fillRect/>
          </a:stretch>
        </p:blipFill>
        <p:spPr>
          <a:xfrm>
            <a:off x="2556727" y="1248492"/>
            <a:ext cx="7960400" cy="5400090"/>
          </a:xfrm>
          <a:prstGeom prst="rect">
            <a:avLst/>
          </a:prstGeom>
        </p:spPr>
      </p:pic>
      <p:sp>
        <p:nvSpPr>
          <p:cNvPr id="12" name="TextBox 11"/>
          <p:cNvSpPr txBox="1"/>
          <p:nvPr/>
        </p:nvSpPr>
        <p:spPr>
          <a:xfrm>
            <a:off x="1173636" y="978319"/>
            <a:ext cx="1188171" cy="1261884"/>
          </a:xfrm>
          <a:prstGeom prst="rect">
            <a:avLst/>
          </a:prstGeom>
          <a:noFill/>
        </p:spPr>
        <p:txBody>
          <a:bodyPr wrap="square" rtlCol="0">
            <a:spAutoFit/>
          </a:bodyPr>
          <a:lstStyle/>
          <a:p>
            <a:r>
              <a:rPr lang="en-US" sz="3600" b="1"/>
              <a:t> </a:t>
            </a:r>
            <a:r>
              <a:rPr lang="en-US" sz="2000" b="1"/>
              <a:t>Accuracy</a:t>
            </a:r>
          </a:p>
          <a:p>
            <a:r>
              <a:rPr lang="en-US" sz="2000" b="1"/>
              <a:t>Of SVM</a:t>
            </a:r>
          </a:p>
        </p:txBody>
      </p:sp>
    </p:spTree>
    <p:extLst>
      <p:ext uri="{BB962C8B-B14F-4D97-AF65-F5344CB8AC3E}">
        <p14:creationId xmlns:p14="http://schemas.microsoft.com/office/powerpoint/2010/main" val="64109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solidFill>
                  <a:prstClr val="white">
                    <a:tint val="75000"/>
                  </a:prstClr>
                </a:solidFill>
              </a:rPr>
              <a:pPr/>
              <a:t>36</a:t>
            </a:fld>
            <a:endParaRPr lang="en-US">
              <a:solidFill>
                <a:prstClr val="white">
                  <a:tint val="75000"/>
                </a:prstClr>
              </a:solidFill>
            </a:endParaRPr>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Snip Diagonal Corner Rectangle 6"/>
          <p:cNvSpPr/>
          <p:nvPr/>
        </p:nvSpPr>
        <p:spPr>
          <a:xfrm>
            <a:off x="1310327" y="455099"/>
            <a:ext cx="3431355"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1526357" y="455099"/>
            <a:ext cx="3215325" cy="461665"/>
          </a:xfrm>
          <a:prstGeom prst="rect">
            <a:avLst/>
          </a:prstGeom>
          <a:noFill/>
        </p:spPr>
        <p:txBody>
          <a:bodyPr wrap="square" rtlCol="0">
            <a:spAutoFit/>
          </a:bodyPr>
          <a:lstStyle/>
          <a:p>
            <a:r>
              <a:rPr lang="en-US" sz="2400" b="1">
                <a:solidFill>
                  <a:srgbClr val="FFC000"/>
                </a:solidFill>
                <a:latin typeface="Times New Roman" panose="02020603050405020304" pitchFamily="18" charset="0"/>
                <a:cs typeface="Times New Roman" panose="02020603050405020304" pitchFamily="18" charset="0"/>
              </a:rPr>
              <a:t> </a:t>
            </a:r>
            <a:r>
              <a:rPr lang="en-US" sz="2400">
                <a:solidFill>
                  <a:srgbClr val="FFC000"/>
                </a:solidFill>
                <a:latin typeface="Times New Roman" panose="02020603050405020304" pitchFamily="18" charset="0"/>
                <a:cs typeface="Times New Roman" panose="02020603050405020304" pitchFamily="18" charset="0"/>
              </a:rPr>
              <a:t>Kết quả thu được </a:t>
            </a:r>
            <a:endParaRPr lang="en-US" sz="2400">
              <a:solidFill>
                <a:prstClr val="white"/>
              </a:solidFill>
            </a:endParaRPr>
          </a:p>
        </p:txBody>
      </p:sp>
      <p:sp>
        <p:nvSpPr>
          <p:cNvPr id="12" name="TextBox 11"/>
          <p:cNvSpPr txBox="1"/>
          <p:nvPr/>
        </p:nvSpPr>
        <p:spPr>
          <a:xfrm>
            <a:off x="1173636" y="978319"/>
            <a:ext cx="1188171" cy="1261884"/>
          </a:xfrm>
          <a:prstGeom prst="rect">
            <a:avLst/>
          </a:prstGeom>
          <a:noFill/>
        </p:spPr>
        <p:txBody>
          <a:bodyPr wrap="square" rtlCol="0">
            <a:spAutoFit/>
          </a:bodyPr>
          <a:lstStyle/>
          <a:p>
            <a:r>
              <a:rPr lang="en-US" sz="3600" b="1">
                <a:solidFill>
                  <a:prstClr val="white"/>
                </a:solidFill>
              </a:rPr>
              <a:t> </a:t>
            </a:r>
            <a:r>
              <a:rPr lang="en-US" sz="2000" b="1">
                <a:solidFill>
                  <a:prstClr val="white"/>
                </a:solidFill>
              </a:rPr>
              <a:t>Accuracy</a:t>
            </a:r>
          </a:p>
          <a:p>
            <a:r>
              <a:rPr lang="en-US" sz="2000" b="1">
                <a:solidFill>
                  <a:prstClr val="white"/>
                </a:solidFill>
              </a:rPr>
              <a:t>Of CNN</a:t>
            </a:r>
          </a:p>
        </p:txBody>
      </p:sp>
      <p:pic>
        <p:nvPicPr>
          <p:cNvPr id="3" name="Picture 2"/>
          <p:cNvPicPr>
            <a:picLocks noChangeAspect="1"/>
          </p:cNvPicPr>
          <p:nvPr/>
        </p:nvPicPr>
        <p:blipFill>
          <a:blip r:embed="rId2"/>
          <a:stretch>
            <a:fillRect/>
          </a:stretch>
        </p:blipFill>
        <p:spPr>
          <a:xfrm>
            <a:off x="2583283" y="1609261"/>
            <a:ext cx="6027317" cy="4625948"/>
          </a:xfrm>
          <a:prstGeom prst="rect">
            <a:avLst/>
          </a:prstGeom>
        </p:spPr>
      </p:pic>
    </p:spTree>
    <p:extLst>
      <p:ext uri="{BB962C8B-B14F-4D97-AF65-F5344CB8AC3E}">
        <p14:creationId xmlns:p14="http://schemas.microsoft.com/office/powerpoint/2010/main" val="2832288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37</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Snip Diagonal Corner Rectangle 7"/>
          <p:cNvSpPr/>
          <p:nvPr/>
        </p:nvSpPr>
        <p:spPr>
          <a:xfrm>
            <a:off x="1414020" y="312556"/>
            <a:ext cx="4044100" cy="997067"/>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055043" y="443771"/>
            <a:ext cx="4062952" cy="646331"/>
          </a:xfrm>
          <a:prstGeom prst="rect">
            <a:avLst/>
          </a:prstGeom>
          <a:noFill/>
        </p:spPr>
        <p:txBody>
          <a:bodyPr wrap="square" rtlCol="0">
            <a:spAutoFit/>
          </a:bodyPr>
          <a:lstStyle/>
          <a:p>
            <a:r>
              <a:rPr lang="en-US" sz="3600" b="1" smtClean="0">
                <a:solidFill>
                  <a:srgbClr val="FFC000"/>
                </a:solidFill>
                <a:latin typeface="Times New Roman" panose="02020603050405020304" pitchFamily="18" charset="0"/>
                <a:cs typeface="Times New Roman" panose="02020603050405020304" pitchFamily="18" charset="0"/>
              </a:rPr>
              <a:t>Nhận xét  </a:t>
            </a:r>
            <a:endParaRPr lang="en-US" sz="3600"/>
          </a:p>
        </p:txBody>
      </p:sp>
      <p:sp>
        <p:nvSpPr>
          <p:cNvPr id="2" name="TextBox 1"/>
          <p:cNvSpPr txBox="1"/>
          <p:nvPr/>
        </p:nvSpPr>
        <p:spPr>
          <a:xfrm>
            <a:off x="1310326" y="1725105"/>
            <a:ext cx="10331777" cy="923330"/>
          </a:xfrm>
          <a:prstGeom prst="rect">
            <a:avLst/>
          </a:prstGeom>
          <a:noFill/>
        </p:spPr>
        <p:txBody>
          <a:bodyPr wrap="square" rtlCol="0">
            <a:spAutoFit/>
          </a:bodyPr>
          <a:lstStyle/>
          <a:p>
            <a:pPr marL="285750" indent="-285750">
              <a:buFontTx/>
              <a:buChar char="-"/>
            </a:pPr>
            <a:r>
              <a:rPr lang="en-US" smtClean="0"/>
              <a:t>Kết quả mô hình học thu được với đặc trưng Hu Moment thấp </a:t>
            </a:r>
          </a:p>
          <a:p>
            <a:r>
              <a:rPr lang="en-US"/>
              <a:t>	</a:t>
            </a:r>
            <a:r>
              <a:rPr lang="en-US" smtClean="0"/>
              <a:t>	Nguyên nhân: Hu dựa trên hình dạng ( Shape ) là chủ yếu nên mô hình dự đoán sẽ sai với những 			loại quả có hình dáng giống nhau </a:t>
            </a:r>
            <a:endParaRPr lang="en-US"/>
          </a:p>
        </p:txBody>
      </p:sp>
      <p:sp>
        <p:nvSpPr>
          <p:cNvPr id="10" name="TextBox 9"/>
          <p:cNvSpPr txBox="1"/>
          <p:nvPr/>
        </p:nvSpPr>
        <p:spPr>
          <a:xfrm>
            <a:off x="1310325" y="2876746"/>
            <a:ext cx="10331777" cy="923330"/>
          </a:xfrm>
          <a:prstGeom prst="rect">
            <a:avLst/>
          </a:prstGeom>
          <a:noFill/>
        </p:spPr>
        <p:txBody>
          <a:bodyPr wrap="square" rtlCol="0">
            <a:spAutoFit/>
          </a:bodyPr>
          <a:lstStyle/>
          <a:p>
            <a:pPr marL="285750" indent="-285750">
              <a:buFontTx/>
              <a:buChar char="-"/>
            </a:pPr>
            <a:r>
              <a:rPr lang="en-US" smtClean="0"/>
              <a:t>Kết quả mô hình học thu được với đặc trưng Heralick vẫn có nhầm lẫn giữa những quả có kết cấu hoa văn gần giống nhau. Ví dụ: quả chôm chôm và quả thơm</a:t>
            </a:r>
          </a:p>
          <a:p>
            <a:r>
              <a:rPr lang="en-US"/>
              <a:t>	</a:t>
            </a:r>
            <a:endParaRPr lang="en-US"/>
          </a:p>
        </p:txBody>
      </p:sp>
      <p:sp>
        <p:nvSpPr>
          <p:cNvPr id="11" name="TextBox 10"/>
          <p:cNvSpPr txBox="1"/>
          <p:nvPr/>
        </p:nvSpPr>
        <p:spPr>
          <a:xfrm>
            <a:off x="1310325" y="3906746"/>
            <a:ext cx="10331777" cy="1200329"/>
          </a:xfrm>
          <a:prstGeom prst="rect">
            <a:avLst/>
          </a:prstGeom>
          <a:noFill/>
        </p:spPr>
        <p:txBody>
          <a:bodyPr wrap="square" rtlCol="0">
            <a:spAutoFit/>
          </a:bodyPr>
          <a:lstStyle/>
          <a:p>
            <a:pPr marL="285750" indent="-285750">
              <a:buFontTx/>
              <a:buChar char="-"/>
            </a:pPr>
            <a:r>
              <a:rPr lang="en-US" smtClean="0"/>
              <a:t>Kết quả mô hình học thu được với đặc trưng Color Histogram rất cao vì những hình ảnh trong tập huấn luyện chủ yếu là hình quả nằm trên 1 nền trắng và chụp trên cùng 1 quả, nên khả năng 2 loại quả có cùng histogram color là rất thấp.</a:t>
            </a:r>
          </a:p>
          <a:p>
            <a:pPr marL="285750" indent="-285750">
              <a:buFontTx/>
              <a:buChar char="-"/>
            </a:pPr>
            <a:endParaRPr lang="en-US"/>
          </a:p>
        </p:txBody>
      </p:sp>
      <p:sp>
        <p:nvSpPr>
          <p:cNvPr id="12" name="TextBox 11"/>
          <p:cNvSpPr txBox="1"/>
          <p:nvPr/>
        </p:nvSpPr>
        <p:spPr>
          <a:xfrm>
            <a:off x="1602555" y="5213745"/>
            <a:ext cx="10331777" cy="646331"/>
          </a:xfrm>
          <a:prstGeom prst="rect">
            <a:avLst/>
          </a:prstGeom>
          <a:noFill/>
        </p:spPr>
        <p:txBody>
          <a:bodyPr wrap="square" rtlCol="0">
            <a:spAutoFit/>
          </a:bodyPr>
          <a:lstStyle/>
          <a:p>
            <a:r>
              <a:rPr lang="en-US" smtClean="0"/>
              <a:t> Kết hợp cả 3 đặc trưng nói trên sẽ cho ta một mô hình dự đoán với độ chính xác cao hơn trong thực tế ( bao gồm 3 yếu tố: màu sắc, hoa văn, hình dạng)</a:t>
            </a:r>
            <a:r>
              <a:rPr lang="en-US"/>
              <a:t>	</a:t>
            </a:r>
            <a:endParaRPr lang="en-US"/>
          </a:p>
        </p:txBody>
      </p:sp>
      <p:sp>
        <p:nvSpPr>
          <p:cNvPr id="3" name="Right Arrow 2"/>
          <p:cNvSpPr/>
          <p:nvPr/>
        </p:nvSpPr>
        <p:spPr>
          <a:xfrm>
            <a:off x="1277135" y="5316718"/>
            <a:ext cx="273770" cy="22019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095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solidFill>
                  <a:prstClr val="white">
                    <a:tint val="75000"/>
                  </a:prstClr>
                </a:solidFill>
              </a:rPr>
              <a:pPr/>
              <a:t>38</a:t>
            </a:fld>
            <a:endParaRPr lang="en-US">
              <a:solidFill>
                <a:prstClr val="white">
                  <a:tint val="75000"/>
                </a:prstClr>
              </a:solidFill>
            </a:endParaRPr>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Snip Diagonal Corner Rectangle 7"/>
          <p:cNvSpPr/>
          <p:nvPr/>
        </p:nvSpPr>
        <p:spPr>
          <a:xfrm>
            <a:off x="1414020" y="312556"/>
            <a:ext cx="4044100" cy="997067"/>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2055043" y="443771"/>
            <a:ext cx="4062952" cy="646331"/>
          </a:xfrm>
          <a:prstGeom prst="rect">
            <a:avLst/>
          </a:prstGeom>
          <a:noFill/>
        </p:spPr>
        <p:txBody>
          <a:bodyPr wrap="square" rtlCol="0">
            <a:spAutoFit/>
          </a:bodyPr>
          <a:lstStyle/>
          <a:p>
            <a:r>
              <a:rPr lang="en-US" sz="3600" b="1" smtClean="0">
                <a:solidFill>
                  <a:srgbClr val="FFC000"/>
                </a:solidFill>
                <a:latin typeface="Times New Roman" panose="02020603050405020304" pitchFamily="18" charset="0"/>
                <a:cs typeface="Times New Roman" panose="02020603050405020304" pitchFamily="18" charset="0"/>
              </a:rPr>
              <a:t>Nhận xét  </a:t>
            </a:r>
            <a:endParaRPr lang="en-US" sz="3600">
              <a:solidFill>
                <a:prstClr val="white"/>
              </a:solidFill>
            </a:endParaRPr>
          </a:p>
        </p:txBody>
      </p:sp>
      <p:sp>
        <p:nvSpPr>
          <p:cNvPr id="2" name="TextBox 1"/>
          <p:cNvSpPr txBox="1"/>
          <p:nvPr/>
        </p:nvSpPr>
        <p:spPr>
          <a:xfrm>
            <a:off x="1310325" y="2266419"/>
            <a:ext cx="10331777" cy="369332"/>
          </a:xfrm>
          <a:prstGeom prst="rect">
            <a:avLst/>
          </a:prstGeom>
          <a:noFill/>
        </p:spPr>
        <p:txBody>
          <a:bodyPr wrap="square" rtlCol="0">
            <a:spAutoFit/>
          </a:bodyPr>
          <a:lstStyle/>
          <a:p>
            <a:pPr marL="285750" indent="-285750">
              <a:buFontTx/>
              <a:buChar char="-"/>
            </a:pPr>
            <a:r>
              <a:rPr lang="en-US" smtClean="0">
                <a:solidFill>
                  <a:prstClr val="white"/>
                </a:solidFill>
              </a:rPr>
              <a:t>Kết quả mô hình học thu được với đặc </a:t>
            </a:r>
            <a:r>
              <a:rPr lang="en-US" smtClean="0">
                <a:solidFill>
                  <a:prstClr val="white"/>
                </a:solidFill>
              </a:rPr>
              <a:t>trưng </a:t>
            </a:r>
            <a:r>
              <a:rPr lang="en-US" smtClean="0">
                <a:solidFill>
                  <a:prstClr val="white"/>
                </a:solidFill>
              </a:rPr>
              <a:t>Histogram of Oriented gradient tương đối cao </a:t>
            </a:r>
            <a:endParaRPr lang="en-US" smtClean="0">
              <a:solidFill>
                <a:prstClr val="white"/>
              </a:solidFill>
            </a:endParaRPr>
          </a:p>
        </p:txBody>
      </p:sp>
      <p:sp>
        <p:nvSpPr>
          <p:cNvPr id="10" name="TextBox 9"/>
          <p:cNvSpPr txBox="1"/>
          <p:nvPr/>
        </p:nvSpPr>
        <p:spPr>
          <a:xfrm>
            <a:off x="1310325" y="3593183"/>
            <a:ext cx="10331777" cy="923330"/>
          </a:xfrm>
          <a:prstGeom prst="rect">
            <a:avLst/>
          </a:prstGeom>
          <a:noFill/>
        </p:spPr>
        <p:txBody>
          <a:bodyPr wrap="square" rtlCol="0">
            <a:spAutoFit/>
          </a:bodyPr>
          <a:lstStyle/>
          <a:p>
            <a:pPr marL="285750" indent="-285750">
              <a:buFontTx/>
              <a:buChar char="-"/>
            </a:pPr>
            <a:r>
              <a:rPr lang="en-US" smtClean="0">
                <a:solidFill>
                  <a:prstClr val="white"/>
                </a:solidFill>
              </a:rPr>
              <a:t>Mô hình CNN cho độ chính xác dự đoán cao nên mô hình CNN phù hợp cho bộ dữ liệu này ( Bộ dữ liệu tương đối lớn xấp xỉ 80000 ảnh )</a:t>
            </a:r>
            <a:endParaRPr lang="en-US" smtClean="0">
              <a:solidFill>
                <a:prstClr val="white"/>
              </a:solidFill>
            </a:endParaRPr>
          </a:p>
          <a:p>
            <a:r>
              <a:rPr lang="en-US">
                <a:solidFill>
                  <a:prstClr val="white"/>
                </a:solidFill>
              </a:rPr>
              <a:t>	</a:t>
            </a:r>
          </a:p>
        </p:txBody>
      </p:sp>
    </p:spTree>
    <p:extLst>
      <p:ext uri="{BB962C8B-B14F-4D97-AF65-F5344CB8AC3E}">
        <p14:creationId xmlns:p14="http://schemas.microsoft.com/office/powerpoint/2010/main" val="4025768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39</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Snip Diagonal Corner Rectangle 7"/>
          <p:cNvSpPr/>
          <p:nvPr/>
        </p:nvSpPr>
        <p:spPr>
          <a:xfrm>
            <a:off x="1414020" y="312556"/>
            <a:ext cx="4289196" cy="997067"/>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6356" y="487923"/>
            <a:ext cx="4062952" cy="646331"/>
          </a:xfrm>
          <a:prstGeom prst="rect">
            <a:avLst/>
          </a:prstGeom>
          <a:noFill/>
        </p:spPr>
        <p:txBody>
          <a:bodyPr wrap="square" rtlCol="0">
            <a:spAutoFit/>
          </a:bodyPr>
          <a:lstStyle/>
          <a:p>
            <a:r>
              <a:rPr lang="en-US" sz="3600" b="1">
                <a:solidFill>
                  <a:srgbClr val="FFC000"/>
                </a:solidFill>
                <a:latin typeface="Times New Roman" panose="02020603050405020304" pitchFamily="18" charset="0"/>
                <a:cs typeface="Times New Roman" panose="02020603050405020304" pitchFamily="18" charset="0"/>
              </a:rPr>
              <a:t>FUTURE WORKS </a:t>
            </a:r>
            <a:endParaRPr lang="en-US" sz="3600"/>
          </a:p>
        </p:txBody>
      </p:sp>
      <p:sp>
        <p:nvSpPr>
          <p:cNvPr id="10" name="Content Placeholder 2">
            <a:extLst>
              <a:ext uri="{FF2B5EF4-FFF2-40B4-BE49-F238E27FC236}">
                <a16:creationId xmlns:a16="http://schemas.microsoft.com/office/drawing/2014/main" xmlns="" id="{2AE923B5-75DC-44F6-AF69-80B87C26337E}"/>
              </a:ext>
            </a:extLst>
          </p:cNvPr>
          <p:cNvSpPr>
            <a:spLocks noGrp="1"/>
          </p:cNvSpPr>
          <p:nvPr>
            <p:ph idx="1"/>
          </p:nvPr>
        </p:nvSpPr>
        <p:spPr>
          <a:xfrm>
            <a:off x="989422" y="1945344"/>
            <a:ext cx="10515600" cy="2770331"/>
          </a:xfrm>
        </p:spPr>
        <p:txBody>
          <a:bodyPr/>
          <a:lstStyle/>
          <a:p>
            <a:endParaRPr lang="en-US" dirty="0">
              <a:solidFill>
                <a:srgbClr val="FFC000"/>
              </a:solidFill>
              <a:latin typeface="Times New Roman" panose="02020603050405020304" pitchFamily="18" charset="0"/>
              <a:cs typeface="Times New Roman" panose="02020603050405020304" pitchFamily="18" charset="0"/>
            </a:endParaRPr>
          </a:p>
          <a:p>
            <a:pPr marL="0" indent="0">
              <a:buNone/>
            </a:pPr>
            <a:endParaRPr lang="en-US" sz="3200" dirty="0">
              <a:solidFill>
                <a:srgbClr val="FFC000"/>
              </a:solidFill>
              <a:latin typeface="Times New Roman" panose="02020603050405020304" pitchFamily="18" charset="0"/>
              <a:cs typeface="Times New Roman" panose="02020603050405020304" pitchFamily="18" charset="0"/>
            </a:endParaRPr>
          </a:p>
          <a:p>
            <a:pPr lvl="1"/>
            <a:r>
              <a:rPr lang="en-US" sz="2800" dirty="0">
                <a:solidFill>
                  <a:srgbClr val="FFC000"/>
                </a:solidFill>
                <a:latin typeface="Times New Roman" panose="02020603050405020304" pitchFamily="18" charset="0"/>
                <a:cs typeface="Times New Roman" panose="02020603050405020304" pitchFamily="18" charset="0"/>
              </a:rPr>
              <a:t>Histogram Of Oriented Gradients + SVM</a:t>
            </a:r>
          </a:p>
          <a:p>
            <a:pPr lvl="1"/>
            <a:endParaRPr lang="en-US" sz="2800" dirty="0">
              <a:solidFill>
                <a:srgbClr val="FFC000"/>
              </a:solidFill>
              <a:latin typeface="Times New Roman" panose="02020603050405020304" pitchFamily="18" charset="0"/>
              <a:cs typeface="Times New Roman" panose="02020603050405020304" pitchFamily="18" charset="0"/>
            </a:endParaRPr>
          </a:p>
          <a:p>
            <a:pPr lvl="1"/>
            <a:r>
              <a:rPr lang="en-US" sz="2800" dirty="0">
                <a:solidFill>
                  <a:srgbClr val="FFC000"/>
                </a:solidFill>
                <a:latin typeface="Times New Roman" panose="02020603050405020304" pitchFamily="18" charset="0"/>
                <a:cs typeface="Times New Roman" panose="02020603050405020304" pitchFamily="18" charset="0"/>
              </a:rPr>
              <a:t>VGG16, VGG19</a:t>
            </a:r>
          </a:p>
          <a:p>
            <a:endParaRPr lang="en-US" dirty="0">
              <a:solidFill>
                <a:srgbClr val="FFC000"/>
              </a:solidFill>
              <a:latin typeface="Times New Roman" panose="02020603050405020304" pitchFamily="18" charset="0"/>
              <a:cs typeface="Times New Roman" panose="02020603050405020304" pitchFamily="18" charset="0"/>
            </a:endParaRPr>
          </a:p>
          <a:p>
            <a:endParaRPr lang="en-US"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64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D51DF6C-5D20-4EAE-8A4F-2BC2A110A26C}"/>
              </a:ext>
            </a:extLst>
          </p:cNvPr>
          <p:cNvSpPr>
            <a:spLocks noGrp="1"/>
          </p:cNvSpPr>
          <p:nvPr>
            <p:ph idx="1"/>
          </p:nvPr>
        </p:nvSpPr>
        <p:spPr>
          <a:xfrm>
            <a:off x="292231" y="179109"/>
            <a:ext cx="10416620" cy="1187777"/>
          </a:xfrm>
        </p:spPr>
        <p:txBody>
          <a:bodyPr>
            <a:normAutofit fontScale="92500"/>
          </a:bodyPr>
          <a:lstStyle/>
          <a:p>
            <a:pPr marL="0" indent="0">
              <a:buNone/>
            </a:pPr>
            <a:endParaRPr lang="en-US" dirty="0">
              <a:solidFill>
                <a:srgbClr val="FFC000"/>
              </a:solidFill>
              <a:latin typeface="Times New Roman" panose="02020603050405020304" pitchFamily="18" charset="0"/>
              <a:cs typeface="Times New Roman" panose="02020603050405020304" pitchFamily="18" charset="0"/>
            </a:endParaRPr>
          </a:p>
          <a:p>
            <a:r>
              <a:rPr lang="en-US" dirty="0" err="1">
                <a:solidFill>
                  <a:srgbClr val="FFC000"/>
                </a:solidFill>
                <a:latin typeface="Times New Roman" panose="02020603050405020304" pitchFamily="18" charset="0"/>
                <a:cs typeface="Times New Roman" panose="02020603050405020304" pitchFamily="18" charset="0"/>
              </a:rPr>
              <a:t>Nhận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diện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cây</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là</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một</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trong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những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ứng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dụng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của</a:t>
            </a:r>
            <a:r>
              <a:rPr lang="en-US" dirty="0">
                <a:solidFill>
                  <a:srgbClr val="FFC000"/>
                </a:solidFill>
                <a:latin typeface="Times New Roman" panose="02020603050405020304" pitchFamily="18" charset="0"/>
                <a:cs typeface="Times New Roman" panose="02020603050405020304" pitchFamily="18" charset="0"/>
              </a:rPr>
              <a:t> Computer </a:t>
            </a:r>
            <a:r>
              <a:rPr lang="en-US">
                <a:solidFill>
                  <a:srgbClr val="FFC000"/>
                </a:solidFill>
                <a:latin typeface="Times New Roman" panose="02020603050405020304" pitchFamily="18" charset="0"/>
                <a:cs typeface="Times New Roman" panose="02020603050405020304" pitchFamily="18" charset="0"/>
              </a:rPr>
              <a:t>Vision.</a:t>
            </a:r>
          </a:p>
          <a:p>
            <a:pPr marL="0" indent="0">
              <a:buNone/>
            </a:pPr>
            <a:endParaRPr lang="en-US" dirty="0">
              <a:solidFill>
                <a:srgbClr val="FFC000"/>
              </a:solidFill>
              <a:latin typeface="Times New Roman" panose="02020603050405020304" pitchFamily="18" charset="0"/>
              <a:cs typeface="Times New Roman" panose="02020603050405020304" pitchFamily="18" charset="0"/>
            </a:endParaRPr>
          </a:p>
          <a:p>
            <a:endParaRPr lang="en-US" dirty="0">
              <a:solidFill>
                <a:srgbClr val="FFC000"/>
              </a:solidFill>
              <a:latin typeface="Times New Roman" panose="02020603050405020304" pitchFamily="18" charset="0"/>
              <a:cs typeface="Times New Roman" panose="02020603050405020304" pitchFamily="18" charset="0"/>
            </a:endParaRPr>
          </a:p>
          <a:p>
            <a:endParaRPr lang="en-US" dirty="0">
              <a:solidFill>
                <a:srgbClr val="FFC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1F0DDCFC-3615-442B-9CEA-6D018F61AE0A}"/>
              </a:ext>
            </a:extLst>
          </p:cNvPr>
          <p:cNvSpPr>
            <a:spLocks noGrp="1"/>
          </p:cNvSpPr>
          <p:nvPr>
            <p:ph type="sldNum" sz="quarter" idx="12"/>
          </p:nvPr>
        </p:nvSpPr>
        <p:spPr/>
        <p:txBody>
          <a:bodyPr/>
          <a:lstStyle/>
          <a:p>
            <a:fld id="{0AA1F6E0-76C4-44BA-8DB3-5F380EAB4D46}" type="slidenum">
              <a:rPr lang="en-US" smtClean="0"/>
              <a:t>4</a:t>
            </a:fld>
            <a:endParaRPr lang="en-US"/>
          </a:p>
        </p:txBody>
      </p:sp>
      <p:cxnSp>
        <p:nvCxnSpPr>
          <p:cNvPr id="15" name="Straight Connector 14"/>
          <p:cNvCxnSpPr/>
          <p:nvPr/>
        </p:nvCxnSpPr>
        <p:spPr>
          <a:xfrm>
            <a:off x="0" y="6438508"/>
            <a:ext cx="11472421" cy="942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4206" y="1366886"/>
            <a:ext cx="11048215" cy="1323439"/>
          </a:xfrm>
          <a:prstGeom prst="rect">
            <a:avLst/>
          </a:prstGeom>
          <a:noFill/>
        </p:spPr>
        <p:txBody>
          <a:bodyPr wrap="square" rtlCol="0">
            <a:spAutoFit/>
          </a:bodyPr>
          <a:lstStyle/>
          <a:p>
            <a:r>
              <a:rPr lang="vi-VN" sz="2000" dirty="0">
                <a:latin typeface="+mj-lt"/>
              </a:rPr>
              <a:t>Nhận diện trái cây là một chương trình ứng dụng để phân loại, nhận dạng các loại trái cây hoặc rau củ phổ biến từ những đặc trưng cơ bản của chúng về màu sắc (color), kích thước hình dạng (shape),... Thông qua quá trình huấn luyện cho máy tính với mục đích cho máy</a:t>
            </a:r>
            <a:r>
              <a:rPr lang="en-US" sz="2000" dirty="0">
                <a:latin typeface="+mj-lt"/>
              </a:rPr>
              <a:t> </a:t>
            </a:r>
            <a:r>
              <a:rPr lang="en-US" sz="2000" dirty="0" err="1">
                <a:latin typeface="+mj-lt"/>
              </a:rPr>
              <a:t>tính</a:t>
            </a:r>
            <a:r>
              <a:rPr lang="vi-VN" sz="2000" dirty="0">
                <a:latin typeface="+mj-lt"/>
              </a:rPr>
              <a:t> có khả năng nhận biết được các loại quả khác nhau</a:t>
            </a:r>
            <a:endParaRPr lang="en-US" sz="2000" dirty="0">
              <a:latin typeface="+mj-lt"/>
            </a:endParaRPr>
          </a:p>
        </p:txBody>
      </p:sp>
      <p:cxnSp>
        <p:nvCxnSpPr>
          <p:cNvPr id="12" name="Straight Connector 11"/>
          <p:cNvCxnSpPr/>
          <p:nvPr/>
        </p:nvCxnSpPr>
        <p:spPr>
          <a:xfrm>
            <a:off x="9972776" y="5920033"/>
            <a:ext cx="0" cy="527902"/>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5605" y="3379582"/>
            <a:ext cx="6050433" cy="2246769"/>
          </a:xfrm>
          <a:prstGeom prst="rect">
            <a:avLst/>
          </a:prstGeom>
          <a:noFill/>
        </p:spPr>
        <p:txBody>
          <a:bodyPr wrap="square" rtlCol="0">
            <a:spAutoFit/>
          </a:bodyPr>
          <a:lstStyle/>
          <a:p>
            <a:pPr algn="just"/>
            <a:r>
              <a:rPr lang="en-US" sz="2800" dirty="0">
                <a:latin typeface="Times New Roman" panose="02020603050405020304" pitchFamily="18" charset="0"/>
                <a:ea typeface="Tahoma" panose="020B0604030504040204" pitchFamily="34" charset="0"/>
                <a:cs typeface="Times New Roman" panose="02020603050405020304" pitchFamily="18" charset="0"/>
              </a:rPr>
              <a:t>Input: </a:t>
            </a:r>
            <a:r>
              <a:rPr lang="en-US" sz="2800" dirty="0" err="1">
                <a:latin typeface="Times New Roman" panose="02020603050405020304" pitchFamily="18" charset="0"/>
                <a:ea typeface="Tahoma" panose="020B0604030504040204" pitchFamily="34" charset="0"/>
                <a:cs typeface="Times New Roman" panose="02020603050405020304" pitchFamily="18" charset="0"/>
              </a:rPr>
              <a:t>Một</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bức</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ảnh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tải</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lên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từ</a:t>
            </a:r>
            <a:r>
              <a:rPr lang="en-US" sz="2800" dirty="0">
                <a:latin typeface="Times New Roman" panose="02020603050405020304" pitchFamily="18" charset="0"/>
                <a:ea typeface="Tahoma" panose="020B0604030504040204" pitchFamily="34" charset="0"/>
                <a:cs typeface="Times New Roman" panose="02020603050405020304" pitchFamily="18" charset="0"/>
              </a:rPr>
              <a:t> máy </a:t>
            </a:r>
            <a:r>
              <a:rPr lang="en-US" sz="2800" dirty="0" err="1">
                <a:latin typeface="Times New Roman" panose="02020603050405020304" pitchFamily="18" charset="0"/>
                <a:ea typeface="Tahoma" panose="020B0604030504040204" pitchFamily="34" charset="0"/>
                <a:cs typeface="Times New Roman" panose="02020603050405020304" pitchFamily="18" charset="0"/>
              </a:rPr>
              <a:t>tính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800" dirty="0">
                <a:latin typeface="Times New Roman" panose="02020603050405020304" pitchFamily="18" charset="0"/>
                <a:ea typeface="Tahoma" panose="020B0604030504040204" pitchFamily="34" charset="0"/>
                <a:cs typeface="Times New Roman" panose="02020603050405020304" pitchFamily="18" charset="0"/>
              </a:rPr>
              <a:t> đó có </a:t>
            </a:r>
            <a:r>
              <a:rPr lang="en-US" sz="2800" dirty="0" err="1">
                <a:latin typeface="Times New Roman" panose="02020603050405020304" pitchFamily="18" charset="0"/>
                <a:ea typeface="Tahoma" panose="020B0604030504040204" pitchFamily="34" charset="0"/>
                <a:cs typeface="Times New Roman" panose="02020603050405020304" pitchFamily="18" charset="0"/>
              </a:rPr>
              <a:t>chứa</a:t>
            </a:r>
            <a:r>
              <a:rPr lang="en-US" sz="2800" dirty="0">
                <a:latin typeface="Times New Roman" panose="02020603050405020304" pitchFamily="18" charset="0"/>
                <a:ea typeface="Tahoma" panose="020B0604030504040204" pitchFamily="34" charset="0"/>
                <a:cs typeface="Times New Roman" panose="02020603050405020304" pitchFamily="18" charset="0"/>
              </a:rPr>
              <a:t> 1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trái</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cây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hoặc</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rau</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củ</a:t>
            </a:r>
            <a:r>
              <a:rPr lang="en-US" sz="2800" dirty="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800" dirty="0">
                <a:latin typeface="Times New Roman" panose="02020603050405020304" pitchFamily="18" charset="0"/>
                <a:ea typeface="Tahoma" panose="020B0604030504040204" pitchFamily="34" charset="0"/>
                <a:cs typeface="Times New Roman" panose="02020603050405020304" pitchFamily="18" charset="0"/>
              </a:rPr>
              <a:t>Output: </a:t>
            </a:r>
            <a:r>
              <a:rPr lang="en-US" sz="2800" dirty="0" err="1">
                <a:latin typeface="Times New Roman" panose="02020603050405020304" pitchFamily="18" charset="0"/>
                <a:ea typeface="Tahoma" panose="020B0604030504040204" pitchFamily="34" charset="0"/>
                <a:cs typeface="Times New Roman" panose="02020603050405020304" pitchFamily="18" charset="0"/>
              </a:rPr>
              <a:t>Bức</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ảnh</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gốc</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kèm</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theo</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tên</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loại</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trái</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cây</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hoặc</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rau</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củ</a:t>
            </a:r>
            <a:r>
              <a:rPr lang="en-US" sz="2800" dirty="0">
                <a:latin typeface="Times New Roman" panose="02020603050405020304" pitchFamily="18" charset="0"/>
                <a:ea typeface="Tahoma" panose="020B0604030504040204" pitchFamily="34" charset="0"/>
                <a:cs typeface="Times New Roman" panose="02020603050405020304" pitchFamily="18" charset="0"/>
              </a:rPr>
              <a:t> có </a:t>
            </a:r>
            <a:r>
              <a:rPr lang="en-US" sz="2800" dirty="0" err="1">
                <a:latin typeface="Times New Roman" panose="02020603050405020304" pitchFamily="18" charset="0"/>
                <a:ea typeface="Tahoma" panose="020B0604030504040204" pitchFamily="34" charset="0"/>
                <a:cs typeface="Times New Roman" panose="02020603050405020304" pitchFamily="18" charset="0"/>
              </a:rPr>
              <a:t>trong</a:t>
            </a:r>
            <a:r>
              <a:rPr lang="en-US" sz="2800" dirty="0">
                <a:latin typeface="Times New Roman" panose="02020603050405020304" pitchFamily="18" charset="0"/>
                <a:ea typeface="Tahoma" panose="020B0604030504040204" pitchFamily="34" charset="0"/>
                <a:cs typeface="Times New Roman" panose="02020603050405020304" pitchFamily="18" charset="0"/>
              </a:rPr>
              <a:t> </a:t>
            </a:r>
            <a:r>
              <a:rPr lang="en-US" sz="2800" dirty="0" err="1">
                <a:latin typeface="Times New Roman" panose="02020603050405020304" pitchFamily="18" charset="0"/>
                <a:ea typeface="Tahoma" panose="020B0604030504040204" pitchFamily="34" charset="0"/>
                <a:cs typeface="Times New Roman" panose="02020603050405020304" pitchFamily="18" charset="0"/>
              </a:rPr>
              <a:t>ảnh</a:t>
            </a:r>
            <a:r>
              <a:rPr lang="en-US" sz="2800" dirty="0">
                <a:latin typeface="Times New Roman" panose="02020603050405020304" pitchFamily="18" charset="0"/>
                <a:ea typeface="Tahoma" panose="020B0604030504040204" pitchFamily="34" charset="0"/>
                <a:cs typeface="Times New Roman" panose="02020603050405020304" pitchFamily="18" charset="0"/>
              </a:rPr>
              <a:t>.</a:t>
            </a:r>
          </a:p>
        </p:txBody>
      </p:sp>
      <p:pic>
        <p:nvPicPr>
          <p:cNvPr id="14" name="Picture 13"/>
          <p:cNvPicPr>
            <a:picLocks noChangeAspect="1"/>
          </p:cNvPicPr>
          <p:nvPr/>
        </p:nvPicPr>
        <p:blipFill>
          <a:blip r:embed="rId2"/>
          <a:stretch>
            <a:fillRect/>
          </a:stretch>
        </p:blipFill>
        <p:spPr>
          <a:xfrm>
            <a:off x="6740164" y="2766780"/>
            <a:ext cx="4930219" cy="2982471"/>
          </a:xfrm>
          <a:prstGeom prst="rect">
            <a:avLst/>
          </a:prstGeom>
        </p:spPr>
      </p:pic>
      <p:cxnSp>
        <p:nvCxnSpPr>
          <p:cNvPr id="17" name="Straight Connector 16"/>
          <p:cNvCxnSpPr/>
          <p:nvPr/>
        </p:nvCxnSpPr>
        <p:spPr>
          <a:xfrm>
            <a:off x="11670383" y="6457524"/>
            <a:ext cx="0" cy="527902"/>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720726"/>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1F84906-BBDF-46AD-B170-D0029162C87F}"/>
              </a:ext>
            </a:extLst>
          </p:cNvPr>
          <p:cNvSpPr>
            <a:spLocks noGrp="1"/>
          </p:cNvSpPr>
          <p:nvPr>
            <p:ph idx="1"/>
          </p:nvPr>
        </p:nvSpPr>
        <p:spPr>
          <a:xfrm>
            <a:off x="575732" y="2005012"/>
            <a:ext cx="11616268" cy="4351338"/>
          </a:xfrm>
        </p:spPr>
        <p:txBody>
          <a:bodyPr>
            <a:normAutofit/>
          </a:bodyPr>
          <a:lstStyle/>
          <a:p>
            <a:pPr marL="0" indent="0">
              <a:buNone/>
            </a:pPr>
            <a:r>
              <a:rPr lang="en-US" sz="8000" b="1" dirty="0" err="1">
                <a:solidFill>
                  <a:srgbClr val="FFC000"/>
                </a:solidFill>
                <a:latin typeface="Times New Roman" panose="02020603050405020304" pitchFamily="18" charset="0"/>
                <a:cs typeface="Times New Roman" panose="02020603050405020304" pitchFamily="18" charset="0"/>
              </a:rPr>
              <a:t>Cảm</a:t>
            </a:r>
            <a:r>
              <a:rPr lang="en-US" sz="8000" b="1" dirty="0">
                <a:solidFill>
                  <a:srgbClr val="FFC000"/>
                </a:solidFill>
                <a:latin typeface="Times New Roman" panose="02020603050405020304" pitchFamily="18" charset="0"/>
                <a:cs typeface="Times New Roman" panose="02020603050405020304" pitchFamily="18" charset="0"/>
              </a:rPr>
              <a:t> </a:t>
            </a:r>
            <a:r>
              <a:rPr lang="vi-VN" sz="8000" b="1" dirty="0">
                <a:solidFill>
                  <a:srgbClr val="FFC000"/>
                </a:solidFill>
                <a:latin typeface="Times New Roman" panose="02020603050405020304" pitchFamily="18" charset="0"/>
                <a:cs typeface="Times New Roman" panose="02020603050405020304" pitchFamily="18" charset="0"/>
              </a:rPr>
              <a:t>ơ</a:t>
            </a:r>
            <a:r>
              <a:rPr lang="en-US" sz="8000" b="1" dirty="0">
                <a:solidFill>
                  <a:srgbClr val="FFC000"/>
                </a:solidFill>
                <a:latin typeface="Times New Roman" panose="02020603050405020304" pitchFamily="18" charset="0"/>
                <a:cs typeface="Times New Roman" panose="02020603050405020304" pitchFamily="18" charset="0"/>
              </a:rPr>
              <a:t>n </a:t>
            </a:r>
            <a:r>
              <a:rPr lang="en-US" sz="8000" b="1" dirty="0" err="1">
                <a:solidFill>
                  <a:srgbClr val="FFC000"/>
                </a:solidFill>
                <a:latin typeface="Times New Roman" panose="02020603050405020304" pitchFamily="18" charset="0"/>
                <a:cs typeface="Times New Roman" panose="02020603050405020304" pitchFamily="18" charset="0"/>
              </a:rPr>
              <a:t>Thầy</a:t>
            </a:r>
            <a:r>
              <a:rPr lang="en-US" sz="8000" b="1" dirty="0">
                <a:solidFill>
                  <a:srgbClr val="FFC000"/>
                </a:solidFill>
                <a:latin typeface="Times New Roman" panose="02020603050405020304" pitchFamily="18" charset="0"/>
                <a:cs typeface="Times New Roman" panose="02020603050405020304" pitchFamily="18" charset="0"/>
              </a:rPr>
              <a:t> </a:t>
            </a:r>
            <a:r>
              <a:rPr lang="en-US" sz="8000" b="1" dirty="0" err="1">
                <a:solidFill>
                  <a:srgbClr val="FFC000"/>
                </a:solidFill>
                <a:latin typeface="Times New Roman" panose="02020603050405020304" pitchFamily="18" charset="0"/>
                <a:cs typeface="Times New Roman" panose="02020603050405020304" pitchFamily="18" charset="0"/>
              </a:rPr>
              <a:t>và</a:t>
            </a:r>
            <a:r>
              <a:rPr lang="en-US" sz="8000" b="1" dirty="0">
                <a:solidFill>
                  <a:srgbClr val="FFC000"/>
                </a:solidFill>
                <a:latin typeface="Times New Roman" panose="02020603050405020304" pitchFamily="18" charset="0"/>
                <a:cs typeface="Times New Roman" panose="02020603050405020304" pitchFamily="18" charset="0"/>
              </a:rPr>
              <a:t> </a:t>
            </a:r>
            <a:r>
              <a:rPr lang="en-US" sz="8000" b="1" dirty="0" err="1">
                <a:solidFill>
                  <a:srgbClr val="FFC000"/>
                </a:solidFill>
                <a:latin typeface="Times New Roman" panose="02020603050405020304" pitchFamily="18" charset="0"/>
                <a:cs typeface="Times New Roman" panose="02020603050405020304" pitchFamily="18" charset="0"/>
              </a:rPr>
              <a:t>các</a:t>
            </a:r>
            <a:r>
              <a:rPr lang="en-US" sz="8000" b="1" dirty="0">
                <a:solidFill>
                  <a:srgbClr val="FFC000"/>
                </a:solidFill>
                <a:latin typeface="Times New Roman" panose="02020603050405020304" pitchFamily="18" charset="0"/>
                <a:cs typeface="Times New Roman" panose="02020603050405020304" pitchFamily="18" charset="0"/>
              </a:rPr>
              <a:t> </a:t>
            </a:r>
            <a:r>
              <a:rPr lang="en-US" sz="8000" b="1" dirty="0" err="1">
                <a:solidFill>
                  <a:srgbClr val="FFC000"/>
                </a:solidFill>
                <a:latin typeface="Times New Roman" panose="02020603050405020304" pitchFamily="18" charset="0"/>
                <a:cs typeface="Times New Roman" panose="02020603050405020304" pitchFamily="18" charset="0"/>
              </a:rPr>
              <a:t>bạn</a:t>
            </a:r>
            <a:r>
              <a:rPr lang="en-US" sz="8000" b="1" dirty="0">
                <a:solidFill>
                  <a:srgbClr val="FFC000"/>
                </a:solidFill>
                <a:latin typeface="Times New Roman" panose="02020603050405020304" pitchFamily="18" charset="0"/>
                <a:cs typeface="Times New Roman" panose="02020603050405020304" pitchFamily="18" charset="0"/>
              </a:rPr>
              <a:t> </a:t>
            </a:r>
            <a:r>
              <a:rPr lang="en-US" sz="8000" b="1" dirty="0" err="1">
                <a:solidFill>
                  <a:srgbClr val="FFC000"/>
                </a:solidFill>
                <a:latin typeface="Times New Roman" panose="02020603050405020304" pitchFamily="18" charset="0"/>
                <a:cs typeface="Times New Roman" panose="02020603050405020304" pitchFamily="18" charset="0"/>
              </a:rPr>
              <a:t>đã</a:t>
            </a:r>
            <a:r>
              <a:rPr lang="en-US" sz="8000" b="1" dirty="0">
                <a:solidFill>
                  <a:srgbClr val="FFC000"/>
                </a:solidFill>
                <a:latin typeface="Times New Roman" panose="02020603050405020304" pitchFamily="18" charset="0"/>
                <a:cs typeface="Times New Roman" panose="02020603050405020304" pitchFamily="18" charset="0"/>
              </a:rPr>
              <a:t> </a:t>
            </a:r>
            <a:r>
              <a:rPr lang="en-US" sz="8000" b="1" dirty="0" err="1">
                <a:solidFill>
                  <a:srgbClr val="FFC000"/>
                </a:solidFill>
                <a:latin typeface="Times New Roman" panose="02020603050405020304" pitchFamily="18" charset="0"/>
                <a:cs typeface="Times New Roman" panose="02020603050405020304" pitchFamily="18" charset="0"/>
              </a:rPr>
              <a:t>lắng</a:t>
            </a:r>
            <a:r>
              <a:rPr lang="en-US" sz="8000" b="1" dirty="0">
                <a:solidFill>
                  <a:srgbClr val="FFC000"/>
                </a:solidFill>
                <a:latin typeface="Times New Roman" panose="02020603050405020304" pitchFamily="18" charset="0"/>
                <a:cs typeface="Times New Roman" panose="02020603050405020304" pitchFamily="18" charset="0"/>
              </a:rPr>
              <a:t> </a:t>
            </a:r>
            <a:r>
              <a:rPr lang="en-US" sz="8000" b="1" dirty="0" err="1">
                <a:solidFill>
                  <a:srgbClr val="FFC000"/>
                </a:solidFill>
                <a:latin typeface="Times New Roman" panose="02020603050405020304" pitchFamily="18" charset="0"/>
                <a:cs typeface="Times New Roman" panose="02020603050405020304" pitchFamily="18" charset="0"/>
              </a:rPr>
              <a:t>nghe</a:t>
            </a:r>
            <a:r>
              <a:rPr lang="en-US" sz="8000" b="1" dirty="0">
                <a:solidFill>
                  <a:srgbClr val="FFC000"/>
                </a:solidFill>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xmlns="" id="{DB7F1982-CBBC-4D3E-AEF1-A6F786AB72D2}"/>
              </a:ext>
            </a:extLst>
          </p:cNvPr>
          <p:cNvSpPr>
            <a:spLocks noGrp="1"/>
          </p:cNvSpPr>
          <p:nvPr>
            <p:ph type="sldNum" sz="quarter" idx="12"/>
          </p:nvPr>
        </p:nvSpPr>
        <p:spPr/>
        <p:txBody>
          <a:bodyPr/>
          <a:lstStyle/>
          <a:p>
            <a:fld id="{0AA1F6E0-76C4-44BA-8DB3-5F380EAB4D46}" type="slidenum">
              <a:rPr lang="en-US" smtClean="0"/>
              <a:t>40</a:t>
            </a:fld>
            <a:endParaRPr lang="en-US"/>
          </a:p>
        </p:txBody>
      </p:sp>
    </p:spTree>
    <p:extLst>
      <p:ext uri="{BB962C8B-B14F-4D97-AF65-F5344CB8AC3E}">
        <p14:creationId xmlns:p14="http://schemas.microsoft.com/office/powerpoint/2010/main" val="2482706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Snip Diagonal Corner Rectangle 9"/>
          <p:cNvSpPr/>
          <p:nvPr/>
        </p:nvSpPr>
        <p:spPr>
          <a:xfrm>
            <a:off x="1338607" y="455099"/>
            <a:ext cx="1913640" cy="523220"/>
          </a:xfrm>
          <a:prstGeom prst="snip2DiagRect">
            <a:avLst/>
          </a:prstGeom>
          <a:solidFill>
            <a:schemeClr val="bg1">
              <a:lumMod val="75000"/>
              <a:lumOff val="2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87397" y="455099"/>
            <a:ext cx="1564850" cy="523220"/>
          </a:xfrm>
          <a:prstGeom prst="rect">
            <a:avLst/>
          </a:prstGeom>
          <a:noFill/>
        </p:spPr>
        <p:txBody>
          <a:bodyPr wrap="square" rtlCol="0">
            <a:spAutoFit/>
          </a:bodyPr>
          <a:lstStyle/>
          <a:p>
            <a:r>
              <a:rPr lang="en-US" sz="2800" b="1">
                <a:solidFill>
                  <a:srgbClr val="FFC000"/>
                </a:solidFill>
                <a:latin typeface="Times New Roman" panose="02020603050405020304" pitchFamily="18" charset="0"/>
                <a:cs typeface="Times New Roman" panose="02020603050405020304" pitchFamily="18" charset="0"/>
              </a:rPr>
              <a:t> KNN</a:t>
            </a:r>
            <a:endParaRPr lang="en-US" sz="2800"/>
          </a:p>
        </p:txBody>
      </p:sp>
      <p:sp>
        <p:nvSpPr>
          <p:cNvPr id="12" name="Rounded Rectangle 11"/>
          <p:cNvSpPr/>
          <p:nvPr/>
        </p:nvSpPr>
        <p:spPr>
          <a:xfrm>
            <a:off x="1847654" y="1216058"/>
            <a:ext cx="3572760"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017336" y="1376313"/>
            <a:ext cx="4138367" cy="369332"/>
          </a:xfrm>
          <a:prstGeom prst="rect">
            <a:avLst/>
          </a:prstGeom>
          <a:noFill/>
        </p:spPr>
        <p:txBody>
          <a:bodyPr wrap="square" rtlCol="0">
            <a:spAutoFit/>
          </a:bodyPr>
          <a:lstStyle/>
          <a:p>
            <a:r>
              <a:rPr lang="en-US"/>
              <a:t>Chuẩn bị các thư viện cần thiết </a:t>
            </a:r>
          </a:p>
        </p:txBody>
      </p:sp>
      <p:pic>
        <p:nvPicPr>
          <p:cNvPr id="3" name="Picture 2"/>
          <p:cNvPicPr>
            <a:picLocks noChangeAspect="1"/>
          </p:cNvPicPr>
          <p:nvPr/>
        </p:nvPicPr>
        <p:blipFill>
          <a:blip r:embed="rId2"/>
          <a:stretch>
            <a:fillRect/>
          </a:stretch>
        </p:blipFill>
        <p:spPr>
          <a:xfrm>
            <a:off x="1643407" y="2462464"/>
            <a:ext cx="7924800" cy="3924300"/>
          </a:xfrm>
          <a:prstGeom prst="rect">
            <a:avLst/>
          </a:prstGeom>
        </p:spPr>
      </p:pic>
    </p:spTree>
    <p:extLst>
      <p:ext uri="{BB962C8B-B14F-4D97-AF65-F5344CB8AC3E}">
        <p14:creationId xmlns:p14="http://schemas.microsoft.com/office/powerpoint/2010/main" val="184786718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38606" y="1135085"/>
            <a:ext cx="9560924" cy="5704223"/>
          </a:xfrm>
          <a:prstGeom prst="rect">
            <a:avLst/>
          </a:prstGeom>
        </p:spPr>
      </p:pic>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338606" y="160256"/>
            <a:ext cx="4901327"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57666" y="315921"/>
            <a:ext cx="4782267" cy="461665"/>
          </a:xfrm>
          <a:prstGeom prst="rect">
            <a:avLst/>
          </a:prstGeom>
          <a:noFill/>
        </p:spPr>
        <p:txBody>
          <a:bodyPr wrap="square" rtlCol="0">
            <a:spAutoFit/>
          </a:bodyPr>
          <a:lstStyle/>
          <a:p>
            <a:r>
              <a:rPr lang="en-US" sz="2400" dirty="0">
                <a:solidFill>
                  <a:srgbClr val="FFC000"/>
                </a:solidFill>
                <a:latin typeface="Times New Roman" panose="02020603050405020304" pitchFamily="18" charset="0"/>
                <a:cs typeface="Times New Roman" panose="02020603050405020304" pitchFamily="18" charset="0"/>
              </a:rPr>
              <a:t>Load </a:t>
            </a:r>
            <a:r>
              <a:rPr lang="en-US" sz="2400" dirty="0" err="1">
                <a:solidFill>
                  <a:srgbClr val="FFC000"/>
                </a:solidFill>
                <a:latin typeface="Times New Roman" panose="02020603050405020304" pitchFamily="18" charset="0"/>
                <a:cs typeface="Times New Roman" panose="02020603050405020304" pitchFamily="18" charset="0"/>
              </a:rPr>
              <a:t>ảnh</a:t>
            </a:r>
            <a:r>
              <a:rPr lang="en-US" sz="2400" dirty="0">
                <a:solidFill>
                  <a:srgbClr val="FFC000"/>
                </a:solidFill>
                <a:latin typeface="Times New Roman" panose="02020603050405020304" pitchFamily="18" charset="0"/>
                <a:cs typeface="Times New Roman" panose="02020603050405020304" pitchFamily="18" charset="0"/>
              </a:rPr>
              <a:t> </a:t>
            </a:r>
            <a:r>
              <a:rPr lang="en-US" sz="2400" dirty="0" err="1">
                <a:solidFill>
                  <a:srgbClr val="FFC000"/>
                </a:solidFill>
                <a:latin typeface="Times New Roman" panose="02020603050405020304" pitchFamily="18" charset="0"/>
                <a:cs typeface="Times New Roman" panose="02020603050405020304" pitchFamily="18" charset="0"/>
              </a:rPr>
              <a:t>từ</a:t>
            </a:r>
            <a:r>
              <a:rPr lang="en-US" sz="2400" dirty="0">
                <a:solidFill>
                  <a:srgbClr val="FFC000"/>
                </a:solidFill>
                <a:latin typeface="Times New Roman" panose="02020603050405020304" pitchFamily="18" charset="0"/>
                <a:cs typeface="Times New Roman" panose="02020603050405020304" pitchFamily="18" charset="0"/>
              </a:rPr>
              <a:t> </a:t>
            </a:r>
            <a:r>
              <a:rPr lang="en-US" sz="2400" dirty="0" err="1">
                <a:solidFill>
                  <a:srgbClr val="FFC000"/>
                </a:solidFill>
                <a:latin typeface="Times New Roman" panose="02020603050405020304" pitchFamily="18" charset="0"/>
                <a:cs typeface="Times New Roman" panose="02020603050405020304" pitchFamily="18" charset="0"/>
              </a:rPr>
              <a:t>thư</a:t>
            </a:r>
            <a:r>
              <a:rPr lang="en-US" sz="2400" dirty="0">
                <a:solidFill>
                  <a:srgbClr val="FFC000"/>
                </a:solidFill>
                <a:latin typeface="Times New Roman" panose="02020603050405020304" pitchFamily="18" charset="0"/>
                <a:cs typeface="Times New Roman" panose="02020603050405020304" pitchFamily="18" charset="0"/>
              </a:rPr>
              <a:t> </a:t>
            </a:r>
            <a:r>
              <a:rPr lang="en-US" sz="2400" dirty="0" err="1">
                <a:solidFill>
                  <a:srgbClr val="FFC000"/>
                </a:solidFill>
                <a:latin typeface="Times New Roman" panose="02020603050405020304" pitchFamily="18" charset="0"/>
                <a:cs typeface="Times New Roman" panose="02020603050405020304" pitchFamily="18" charset="0"/>
              </a:rPr>
              <a:t>mục</a:t>
            </a:r>
            <a:r>
              <a:rPr lang="en-US" sz="2400" dirty="0">
                <a:solidFill>
                  <a:srgbClr val="FFC000"/>
                </a:solidFill>
                <a:latin typeface="Times New Roman" panose="02020603050405020304" pitchFamily="18" charset="0"/>
                <a:cs typeface="Times New Roman" panose="02020603050405020304" pitchFamily="18" charset="0"/>
              </a:rPr>
              <a:t> Training </a:t>
            </a:r>
            <a:r>
              <a:rPr lang="en-US" sz="2400" dirty="0" err="1">
                <a:solidFill>
                  <a:srgbClr val="FFC000"/>
                </a:solidFill>
                <a:latin typeface="Times New Roman" panose="02020603050405020304" pitchFamily="18" charset="0"/>
                <a:cs typeface="Times New Roman" panose="02020603050405020304" pitchFamily="18" charset="0"/>
              </a:rPr>
              <a:t>và</a:t>
            </a:r>
            <a:r>
              <a:rPr lang="en-US" sz="2400" dirty="0">
                <a:solidFill>
                  <a:srgbClr val="FFC000"/>
                </a:solidFill>
                <a:latin typeface="Times New Roman" panose="02020603050405020304" pitchFamily="18" charset="0"/>
                <a:cs typeface="Times New Roman" panose="02020603050405020304" pitchFamily="18" charset="0"/>
              </a:rPr>
              <a:t> Test </a:t>
            </a:r>
          </a:p>
        </p:txBody>
      </p:sp>
    </p:spTree>
    <p:extLst>
      <p:ext uri="{BB962C8B-B14F-4D97-AF65-F5344CB8AC3E}">
        <p14:creationId xmlns:p14="http://schemas.microsoft.com/office/powerpoint/2010/main" val="918252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338606" y="160256"/>
            <a:ext cx="4481288"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27016" y="287531"/>
            <a:ext cx="4392885" cy="523220"/>
          </a:xfrm>
          <a:prstGeom prst="rect">
            <a:avLst/>
          </a:prstGeom>
          <a:noFill/>
        </p:spPr>
        <p:txBody>
          <a:bodyPr wrap="square" rtlCol="0">
            <a:spAutoFit/>
          </a:bodyPr>
          <a:lstStyle/>
          <a:p>
            <a:r>
              <a:rPr lang="en-US" sz="2800" dirty="0" err="1">
                <a:solidFill>
                  <a:srgbClr val="FFC000"/>
                </a:solidFill>
                <a:latin typeface="Times New Roman" panose="02020603050405020304" pitchFamily="18" charset="0"/>
                <a:cs typeface="Times New Roman" panose="02020603050405020304" pitchFamily="18" charset="0"/>
              </a:rPr>
              <a:t>Các</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hàm</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trích</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xuất</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đặc</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trưng</a:t>
            </a:r>
            <a:endParaRPr lang="en-US" sz="2800" dirty="0">
              <a:solidFill>
                <a:srgbClr val="FFC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427016" y="1211468"/>
            <a:ext cx="10059405" cy="5509846"/>
          </a:xfrm>
          <a:prstGeom prst="rect">
            <a:avLst/>
          </a:prstGeom>
        </p:spPr>
      </p:pic>
    </p:spTree>
    <p:extLst>
      <p:ext uri="{BB962C8B-B14F-4D97-AF65-F5344CB8AC3E}">
        <p14:creationId xmlns:p14="http://schemas.microsoft.com/office/powerpoint/2010/main" val="4078490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338605" y="160256"/>
            <a:ext cx="8279525"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10615" y="285144"/>
            <a:ext cx="8148241" cy="523220"/>
          </a:xfrm>
          <a:prstGeom prst="rect">
            <a:avLst/>
          </a:prstGeom>
          <a:noFill/>
        </p:spPr>
        <p:txBody>
          <a:bodyPr wrap="square" rtlCol="0">
            <a:spAutoFit/>
          </a:bodyPr>
          <a:lstStyle/>
          <a:p>
            <a:r>
              <a:rPr lang="en-US" sz="2800" dirty="0" err="1">
                <a:solidFill>
                  <a:srgbClr val="FFC000"/>
                </a:solidFill>
                <a:latin typeface="Times New Roman" panose="02020603050405020304" pitchFamily="18" charset="0"/>
                <a:cs typeface="Times New Roman" panose="02020603050405020304" pitchFamily="18" charset="0"/>
              </a:rPr>
              <a:t>Ghi</a:t>
            </a:r>
            <a:r>
              <a:rPr lang="en-US" sz="2800" dirty="0">
                <a:solidFill>
                  <a:srgbClr val="FFC000"/>
                </a:solidFill>
                <a:latin typeface="Times New Roman" panose="02020603050405020304" pitchFamily="18" charset="0"/>
                <a:cs typeface="Times New Roman" panose="02020603050405020304" pitchFamily="18" charset="0"/>
              </a:rPr>
              <a:t> lại </a:t>
            </a:r>
            <a:r>
              <a:rPr lang="en-US" sz="2800" dirty="0" err="1">
                <a:solidFill>
                  <a:srgbClr val="FFC000"/>
                </a:solidFill>
                <a:latin typeface="Times New Roman" panose="02020603050405020304" pitchFamily="18" charset="0"/>
                <a:cs typeface="Times New Roman" panose="02020603050405020304" pitchFamily="18" charset="0"/>
              </a:rPr>
              <a:t>dữ</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liệu</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sau</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khi</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đọc</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trích</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xuất</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đặc</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trưng</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và</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csale</a:t>
            </a:r>
            <a:endParaRPr lang="en-US" sz="2800" dirty="0">
              <a:solidFill>
                <a:srgbClr val="FFC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146486" y="1277283"/>
            <a:ext cx="10533325" cy="5227212"/>
          </a:xfrm>
          <a:prstGeom prst="rect">
            <a:avLst/>
          </a:prstGeom>
        </p:spPr>
      </p:pic>
    </p:spTree>
    <p:extLst>
      <p:ext uri="{BB962C8B-B14F-4D97-AF65-F5344CB8AC3E}">
        <p14:creationId xmlns:p14="http://schemas.microsoft.com/office/powerpoint/2010/main" val="3927091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338606" y="160256"/>
            <a:ext cx="3233394"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46082" y="285144"/>
            <a:ext cx="6216978" cy="523220"/>
          </a:xfrm>
          <a:prstGeom prst="rect">
            <a:avLst/>
          </a:prstGeom>
          <a:noFill/>
        </p:spPr>
        <p:txBody>
          <a:bodyPr wrap="square" rtlCol="0">
            <a:spAutoFit/>
          </a:bodyPr>
          <a:lstStyle/>
          <a:p>
            <a:r>
              <a:rPr lang="en-US" sz="2800" dirty="0" err="1">
                <a:solidFill>
                  <a:srgbClr val="FFC000"/>
                </a:solidFill>
                <a:latin typeface="Times New Roman" panose="02020603050405020304" pitchFamily="18" charset="0"/>
                <a:cs typeface="Times New Roman" panose="02020603050405020304" pitchFamily="18" charset="0"/>
              </a:rPr>
              <a:t>Đọc</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dữ</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liệu</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đã</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ghi</a:t>
            </a:r>
            <a:endParaRPr lang="en-US" sz="2800" dirty="0">
              <a:solidFill>
                <a:srgbClr val="FFC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89815" y="1834299"/>
            <a:ext cx="9871140" cy="4832249"/>
          </a:xfrm>
          <a:prstGeom prst="rect">
            <a:avLst/>
          </a:prstGeom>
        </p:spPr>
      </p:pic>
    </p:spTree>
    <p:extLst>
      <p:ext uri="{BB962C8B-B14F-4D97-AF65-F5344CB8AC3E}">
        <p14:creationId xmlns:p14="http://schemas.microsoft.com/office/powerpoint/2010/main" val="316391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1195486" y="1088918"/>
            <a:ext cx="8296275" cy="1790700"/>
          </a:xfrm>
          <a:prstGeom prst="rect">
            <a:avLst/>
          </a:prstGeom>
        </p:spPr>
      </p:pic>
      <p:pic>
        <p:nvPicPr>
          <p:cNvPr id="4" name="Picture 3"/>
          <p:cNvPicPr>
            <a:picLocks noChangeAspect="1"/>
          </p:cNvPicPr>
          <p:nvPr/>
        </p:nvPicPr>
        <p:blipFill>
          <a:blip r:embed="rId3"/>
          <a:stretch>
            <a:fillRect/>
          </a:stretch>
        </p:blipFill>
        <p:spPr>
          <a:xfrm>
            <a:off x="1195486" y="3190950"/>
            <a:ext cx="7953375" cy="1438275"/>
          </a:xfrm>
          <a:prstGeom prst="rect">
            <a:avLst/>
          </a:prstGeom>
        </p:spPr>
      </p:pic>
      <p:pic>
        <p:nvPicPr>
          <p:cNvPr id="5" name="Picture 4"/>
          <p:cNvPicPr>
            <a:picLocks noChangeAspect="1"/>
          </p:cNvPicPr>
          <p:nvPr/>
        </p:nvPicPr>
        <p:blipFill>
          <a:blip r:embed="rId4"/>
          <a:stretch>
            <a:fillRect/>
          </a:stretch>
        </p:blipFill>
        <p:spPr>
          <a:xfrm>
            <a:off x="1195486" y="5191125"/>
            <a:ext cx="5762625" cy="1666875"/>
          </a:xfrm>
          <a:prstGeom prst="rect">
            <a:avLst/>
          </a:prstGeom>
        </p:spPr>
      </p:pic>
      <p:sp>
        <p:nvSpPr>
          <p:cNvPr id="7" name="TextBox 6"/>
          <p:cNvSpPr txBox="1"/>
          <p:nvPr/>
        </p:nvSpPr>
        <p:spPr>
          <a:xfrm>
            <a:off x="2092750" y="4782904"/>
            <a:ext cx="3148553" cy="369332"/>
          </a:xfrm>
          <a:prstGeom prst="rect">
            <a:avLst/>
          </a:prstGeom>
          <a:noFill/>
        </p:spPr>
        <p:txBody>
          <a:bodyPr wrap="square" rtlCol="0">
            <a:spAutoFit/>
          </a:bodyPr>
          <a:lstStyle/>
          <a:p>
            <a:r>
              <a:rPr lang="en-US"/>
              <a:t>Lưu lại model SVM</a:t>
            </a:r>
          </a:p>
        </p:txBody>
      </p:sp>
      <p:sp>
        <p:nvSpPr>
          <p:cNvPr id="10" name="Rounded Rectangle 7">
            <a:extLst>
              <a:ext uri="{FF2B5EF4-FFF2-40B4-BE49-F238E27FC236}">
                <a16:creationId xmlns:a16="http://schemas.microsoft.com/office/drawing/2014/main" xmlns="" id="{013C932C-6550-4688-AE7F-193E46D50F28}"/>
              </a:ext>
            </a:extLst>
          </p:cNvPr>
          <p:cNvSpPr/>
          <p:nvPr/>
        </p:nvSpPr>
        <p:spPr>
          <a:xfrm>
            <a:off x="1338605" y="160256"/>
            <a:ext cx="3741385"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F1809DD9-79BB-4477-B456-D4056C91DC94}"/>
              </a:ext>
            </a:extLst>
          </p:cNvPr>
          <p:cNvSpPr txBox="1"/>
          <p:nvPr/>
        </p:nvSpPr>
        <p:spPr>
          <a:xfrm>
            <a:off x="1461416" y="284748"/>
            <a:ext cx="6216978" cy="523220"/>
          </a:xfrm>
          <a:prstGeom prst="rect">
            <a:avLst/>
          </a:prstGeom>
          <a:noFill/>
        </p:spPr>
        <p:txBody>
          <a:bodyPr wrap="square" rtlCol="0">
            <a:spAutoFit/>
          </a:bodyPr>
          <a:lstStyle/>
          <a:p>
            <a:r>
              <a:rPr lang="en-US" sz="2800" dirty="0" err="1">
                <a:solidFill>
                  <a:srgbClr val="FFC000"/>
                </a:solidFill>
                <a:latin typeface="Times New Roman" panose="02020603050405020304" pitchFamily="18" charset="0"/>
                <a:cs typeface="Times New Roman" panose="02020603050405020304" pitchFamily="18" charset="0"/>
              </a:rPr>
              <a:t>Mô</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hình</a:t>
            </a:r>
            <a:r>
              <a:rPr lang="en-US" sz="2800" dirty="0">
                <a:solidFill>
                  <a:srgbClr val="FFC000"/>
                </a:solidFill>
                <a:latin typeface="Times New Roman" panose="02020603050405020304" pitchFamily="18" charset="0"/>
                <a:cs typeface="Times New Roman" panose="02020603050405020304" pitchFamily="18" charset="0"/>
              </a:rPr>
              <a:t> KNN </a:t>
            </a:r>
            <a:r>
              <a:rPr lang="en-US" sz="2800" dirty="0" err="1">
                <a:solidFill>
                  <a:srgbClr val="FFC000"/>
                </a:solidFill>
                <a:latin typeface="Times New Roman" panose="02020603050405020304" pitchFamily="18" charset="0"/>
                <a:cs typeface="Times New Roman" panose="02020603050405020304" pitchFamily="18" charset="0"/>
              </a:rPr>
              <a:t>và</a:t>
            </a:r>
            <a:r>
              <a:rPr lang="en-US" sz="2800" dirty="0">
                <a:solidFill>
                  <a:srgbClr val="FFC000"/>
                </a:solidFill>
                <a:latin typeface="Times New Roman" panose="02020603050405020304" pitchFamily="18" charset="0"/>
                <a:cs typeface="Times New Roman" panose="02020603050405020304" pitchFamily="18" charset="0"/>
              </a:rPr>
              <a:t> SVM</a:t>
            </a:r>
          </a:p>
        </p:txBody>
      </p:sp>
    </p:spTree>
    <p:extLst>
      <p:ext uri="{BB962C8B-B14F-4D97-AF65-F5344CB8AC3E}">
        <p14:creationId xmlns:p14="http://schemas.microsoft.com/office/powerpoint/2010/main" val="570700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47</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1121791" y="930248"/>
            <a:ext cx="7933293" cy="5791227"/>
          </a:xfrm>
          <a:prstGeom prst="rect">
            <a:avLst/>
          </a:prstGeom>
        </p:spPr>
      </p:pic>
      <p:sp>
        <p:nvSpPr>
          <p:cNvPr id="8" name="Rounded Rectangle 7">
            <a:extLst>
              <a:ext uri="{FF2B5EF4-FFF2-40B4-BE49-F238E27FC236}">
                <a16:creationId xmlns:a16="http://schemas.microsoft.com/office/drawing/2014/main" xmlns="" id="{43913529-C857-47D5-BBAE-82E1246E39FD}"/>
              </a:ext>
            </a:extLst>
          </p:cNvPr>
          <p:cNvSpPr/>
          <p:nvPr/>
        </p:nvSpPr>
        <p:spPr>
          <a:xfrm>
            <a:off x="1338605" y="160256"/>
            <a:ext cx="3741385"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253AA237-EF36-4FAF-8739-B23E7DCE0AA7}"/>
              </a:ext>
            </a:extLst>
          </p:cNvPr>
          <p:cNvSpPr txBox="1"/>
          <p:nvPr/>
        </p:nvSpPr>
        <p:spPr>
          <a:xfrm>
            <a:off x="1338605" y="283642"/>
            <a:ext cx="6216978" cy="523220"/>
          </a:xfrm>
          <a:prstGeom prst="rect">
            <a:avLst/>
          </a:prstGeom>
          <a:noFill/>
        </p:spPr>
        <p:txBody>
          <a:bodyPr wrap="square" rtlCol="0">
            <a:spAutoFit/>
          </a:bodyPr>
          <a:lstStyle/>
          <a:p>
            <a:r>
              <a:rPr lang="en-US" sz="2800" dirty="0" err="1">
                <a:solidFill>
                  <a:srgbClr val="FFC000"/>
                </a:solidFill>
                <a:latin typeface="Times New Roman" panose="02020603050405020304" pitchFamily="18" charset="0"/>
                <a:cs typeface="Times New Roman" panose="02020603050405020304" pitchFamily="18" charset="0"/>
              </a:rPr>
              <a:t>Xây</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dựng</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mô</a:t>
            </a:r>
            <a:r>
              <a:rPr lang="en-US" sz="2800" dirty="0">
                <a:solidFill>
                  <a:srgbClr val="FFC000"/>
                </a:solidFill>
                <a:latin typeface="Times New Roman" panose="02020603050405020304" pitchFamily="18" charset="0"/>
                <a:cs typeface="Times New Roman" panose="02020603050405020304" pitchFamily="18" charset="0"/>
              </a:rPr>
              <a:t> </a:t>
            </a:r>
            <a:r>
              <a:rPr lang="en-US" sz="2800" dirty="0" err="1">
                <a:solidFill>
                  <a:srgbClr val="FFC000"/>
                </a:solidFill>
                <a:latin typeface="Times New Roman" panose="02020603050405020304" pitchFamily="18" charset="0"/>
                <a:cs typeface="Times New Roman" panose="02020603050405020304" pitchFamily="18" charset="0"/>
              </a:rPr>
              <a:t>hình</a:t>
            </a:r>
            <a:r>
              <a:rPr lang="en-US" sz="2800" dirty="0">
                <a:solidFill>
                  <a:srgbClr val="FFC000"/>
                </a:solidFill>
                <a:latin typeface="Times New Roman" panose="02020603050405020304" pitchFamily="18" charset="0"/>
                <a:cs typeface="Times New Roman" panose="02020603050405020304" pitchFamily="18" charset="0"/>
              </a:rPr>
              <a:t> CNN</a:t>
            </a:r>
          </a:p>
        </p:txBody>
      </p:sp>
    </p:spTree>
    <p:extLst>
      <p:ext uri="{BB962C8B-B14F-4D97-AF65-F5344CB8AC3E}">
        <p14:creationId xmlns:p14="http://schemas.microsoft.com/office/powerpoint/2010/main" val="2375092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48</a:t>
            </a:fld>
            <a:endParaRPr lang="en-US"/>
          </a:p>
        </p:txBody>
      </p:sp>
      <p:cxnSp>
        <p:nvCxnSpPr>
          <p:cNvPr id="5" name="Straight Connector 4"/>
          <p:cNvCxnSpPr/>
          <p:nvPr/>
        </p:nvCxnSpPr>
        <p:spPr>
          <a:xfrm flipH="1" flipV="1">
            <a:off x="754144" y="0"/>
            <a:ext cx="1" cy="685800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Snip Diagonal Corner Rectangle 7"/>
          <p:cNvSpPr/>
          <p:nvPr/>
        </p:nvSpPr>
        <p:spPr>
          <a:xfrm>
            <a:off x="1414020" y="312556"/>
            <a:ext cx="4044100" cy="997067"/>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696824" y="487923"/>
            <a:ext cx="4062952" cy="646331"/>
          </a:xfrm>
          <a:prstGeom prst="rect">
            <a:avLst/>
          </a:prstGeom>
          <a:noFill/>
        </p:spPr>
        <p:txBody>
          <a:bodyPr wrap="square" rtlCol="0">
            <a:spAutoFit/>
          </a:bodyPr>
          <a:lstStyle/>
          <a:p>
            <a:r>
              <a:rPr lang="en-US" sz="3600" b="1">
                <a:solidFill>
                  <a:srgbClr val="FFC000"/>
                </a:solidFill>
                <a:latin typeface="Times New Roman" panose="02020603050405020304" pitchFamily="18" charset="0"/>
                <a:cs typeface="Times New Roman" panose="02020603050405020304" pitchFamily="18" charset="0"/>
              </a:rPr>
              <a:t>EVALUATION  </a:t>
            </a:r>
            <a:endParaRPr lang="en-US" sz="3600"/>
          </a:p>
        </p:txBody>
      </p:sp>
      <p:sp>
        <p:nvSpPr>
          <p:cNvPr id="10" name="TextBox 9">
            <a:extLst>
              <a:ext uri="{FF2B5EF4-FFF2-40B4-BE49-F238E27FC236}">
                <a16:creationId xmlns:a16="http://schemas.microsoft.com/office/drawing/2014/main" xmlns="" id="{03EB0FF9-E371-4E24-88D3-8648A634C8E0}"/>
              </a:ext>
            </a:extLst>
          </p:cNvPr>
          <p:cNvSpPr txBox="1"/>
          <p:nvPr/>
        </p:nvSpPr>
        <p:spPr>
          <a:xfrm>
            <a:off x="985101" y="1945344"/>
            <a:ext cx="9538966" cy="3539430"/>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B</a:t>
            </a:r>
            <a:r>
              <a:rPr lang="vi-VN" sz="2800" dirty="0">
                <a:latin typeface="Times New Roman" panose="02020603050405020304" pitchFamily="18" charset="0"/>
                <a:cs typeface="Times New Roman" panose="02020603050405020304" pitchFamily="18" charset="0"/>
              </a:rPr>
              <a:t>ài toán nhận dạng trái cây được thực hiện thông qua các phương pháp trích xuất đặc trưng như: Haralick, Hu </a:t>
            </a:r>
            <a:r>
              <a:rPr lang="en-US" sz="2800" dirty="0">
                <a:latin typeface="Times New Roman" panose="02020603050405020304" pitchFamily="18" charset="0"/>
                <a:cs typeface="Times New Roman" panose="02020603050405020304" pitchFamily="18" charset="0"/>
              </a:rPr>
              <a:t>M</a:t>
            </a:r>
            <a:r>
              <a:rPr lang="vi-VN" sz="2800" dirty="0">
                <a:latin typeface="Times New Roman" panose="02020603050405020304" pitchFamily="18" charset="0"/>
                <a:cs typeface="Times New Roman" panose="02020603050405020304" pitchFamily="18" charset="0"/>
              </a:rPr>
              <a:t>oment</a:t>
            </a:r>
            <a:r>
              <a:rPr lang="en-US" sz="2800" dirty="0">
                <a:latin typeface="Times New Roman" panose="02020603050405020304" pitchFamily="18" charset="0"/>
                <a:cs typeface="Times New Roman" panose="02020603050405020304" pitchFamily="18" charset="0"/>
              </a:rPr>
              <a:t>s</a:t>
            </a:r>
            <a:r>
              <a:rPr lang="vi-VN" sz="2800" dirty="0">
                <a:latin typeface="Times New Roman" panose="02020603050405020304" pitchFamily="18" charset="0"/>
                <a:cs typeface="Times New Roman" panose="02020603050405020304" pitchFamily="18" charset="0"/>
              </a:rPr>
              <a:t>, Color Histogram, His</a:t>
            </a:r>
            <a:r>
              <a:rPr lang="en-US" sz="2800" dirty="0">
                <a:latin typeface="Times New Roman" panose="02020603050405020304" pitchFamily="18" charset="0"/>
                <a:cs typeface="Times New Roman" panose="02020603050405020304" pitchFamily="18" charset="0"/>
              </a:rPr>
              <a:t>t</a:t>
            </a:r>
            <a:r>
              <a:rPr lang="vi-VN" sz="2800" dirty="0">
                <a:latin typeface="Times New Roman" panose="02020603050405020304" pitchFamily="18" charset="0"/>
                <a:cs typeface="Times New Roman" panose="02020603050405020304" pitchFamily="18" charset="0"/>
              </a:rPr>
              <a:t>ogram of </a:t>
            </a:r>
            <a:r>
              <a:rPr lang="en-US" sz="2800" dirty="0">
                <a:latin typeface="Times New Roman" panose="02020603050405020304" pitchFamily="18" charset="0"/>
                <a:cs typeface="Times New Roman" panose="02020603050405020304" pitchFamily="18" charset="0"/>
              </a:rPr>
              <a:t>O</a:t>
            </a:r>
            <a:r>
              <a:rPr lang="vi-VN" sz="2800" dirty="0">
                <a:latin typeface="Times New Roman" panose="02020603050405020304" pitchFamily="18" charset="0"/>
                <a:cs typeface="Times New Roman" panose="02020603050405020304" pitchFamily="18" charset="0"/>
              </a:rPr>
              <a:t>riented </a:t>
            </a:r>
            <a:r>
              <a:rPr lang="en-US" sz="2800" dirty="0">
                <a:latin typeface="Times New Roman" panose="02020603050405020304" pitchFamily="18" charset="0"/>
                <a:cs typeface="Times New Roman" panose="02020603050405020304" pitchFamily="18" charset="0"/>
              </a:rPr>
              <a:t>G</a:t>
            </a:r>
            <a:r>
              <a:rPr lang="vi-VN" sz="2800" dirty="0">
                <a:latin typeface="Times New Roman" panose="02020603050405020304" pitchFamily="18" charset="0"/>
                <a:cs typeface="Times New Roman" panose="02020603050405020304" pitchFamily="18" charset="0"/>
              </a:rPr>
              <a:t>radient</a:t>
            </a:r>
            <a:r>
              <a:rPr lang="en-US" sz="2800" dirty="0">
                <a:latin typeface="Times New Roman" panose="02020603050405020304" pitchFamily="18" charset="0"/>
                <a:cs typeface="Times New Roman" panose="02020603050405020304" pitchFamily="18" charset="0"/>
              </a:rPr>
              <a:t>s</a:t>
            </a:r>
            <a:r>
              <a:rPr lang="vi-VN" sz="2800" dirty="0">
                <a:latin typeface="Times New Roman" panose="02020603050405020304" pitchFamily="18" charset="0"/>
                <a:cs typeface="Times New Roman" panose="02020603050405020304" pitchFamily="18" charset="0"/>
              </a:rPr>
              <a:t>. Các phương pháp học áp dụng là KNN và SVM</a:t>
            </a:r>
            <a:r>
              <a:rPr lang="en-US" sz="2800" dirty="0">
                <a:latin typeface="Times New Roman" panose="02020603050405020304" pitchFamily="18" charset="0"/>
                <a:cs typeface="Times New Roman" panose="02020603050405020304" pitchFamily="18" charset="0"/>
              </a:rPr>
              <a:t>.</a:t>
            </a:r>
          </a:p>
          <a:p>
            <a:pPr algn="just"/>
            <a:r>
              <a:rPr lang="vi-VN" sz="2800" dirty="0">
                <a:latin typeface="Times New Roman" panose="02020603050405020304" pitchFamily="18" charset="0"/>
                <a:cs typeface="Times New Roman" panose="02020603050405020304" pitchFamily="18" charset="0"/>
              </a:rPr>
              <a:t>Kết quả: với đặc trưng Color histogram ở cả 2 mô hình học đều cho kết quả tốt hơn so với các cách trích xuất đặt trưng còn lại. Đối với KNN, việc chọn K càng lớn sẽ làm giảm độ chính xác dự đoán. Đối với CNN độ chính xác thu được rất cao</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83836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49</a:t>
            </a:fld>
            <a:endParaRPr lang="en-US"/>
          </a:p>
        </p:txBody>
      </p:sp>
      <p:sp>
        <p:nvSpPr>
          <p:cNvPr id="5" name="Rectangle 4"/>
          <p:cNvSpPr/>
          <p:nvPr/>
        </p:nvSpPr>
        <p:spPr>
          <a:xfrm>
            <a:off x="2325757" y="1152939"/>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14601" y="1320632"/>
            <a:ext cx="407504" cy="400110"/>
          </a:xfrm>
          <a:prstGeom prst="rect">
            <a:avLst/>
          </a:prstGeom>
          <a:noFill/>
        </p:spPr>
        <p:txBody>
          <a:bodyPr wrap="square" rtlCol="0">
            <a:spAutoFit/>
          </a:bodyPr>
          <a:lstStyle/>
          <a:p>
            <a:r>
              <a:rPr lang="en-US" sz="2000" b="1">
                <a:solidFill>
                  <a:schemeClr val="bg1"/>
                </a:solidFill>
              </a:rPr>
              <a:t>1</a:t>
            </a:r>
          </a:p>
        </p:txBody>
      </p:sp>
      <p:sp>
        <p:nvSpPr>
          <p:cNvPr id="7" name="Rectangle 6"/>
          <p:cNvSpPr/>
          <p:nvPr/>
        </p:nvSpPr>
        <p:spPr>
          <a:xfrm>
            <a:off x="3048255" y="1152939"/>
            <a:ext cx="745434" cy="73549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37099" y="1320632"/>
            <a:ext cx="397566" cy="400110"/>
          </a:xfrm>
          <a:prstGeom prst="rect">
            <a:avLst/>
          </a:prstGeom>
          <a:noFill/>
        </p:spPr>
        <p:txBody>
          <a:bodyPr wrap="square" rtlCol="0">
            <a:spAutoFit/>
          </a:bodyPr>
          <a:lstStyle/>
          <a:p>
            <a:r>
              <a:rPr lang="en-US" sz="2000" b="1">
                <a:solidFill>
                  <a:schemeClr val="bg1"/>
                </a:solidFill>
              </a:rPr>
              <a:t>3</a:t>
            </a:r>
          </a:p>
        </p:txBody>
      </p:sp>
      <p:sp>
        <p:nvSpPr>
          <p:cNvPr id="9" name="Rectangle 8"/>
          <p:cNvSpPr/>
          <p:nvPr/>
        </p:nvSpPr>
        <p:spPr>
          <a:xfrm>
            <a:off x="3793689" y="1152939"/>
            <a:ext cx="745434" cy="73549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982532" y="1320632"/>
            <a:ext cx="646043" cy="400110"/>
          </a:xfrm>
          <a:prstGeom prst="rect">
            <a:avLst/>
          </a:prstGeom>
          <a:noFill/>
        </p:spPr>
        <p:txBody>
          <a:bodyPr wrap="square" rtlCol="0">
            <a:spAutoFit/>
          </a:bodyPr>
          <a:lstStyle/>
          <a:p>
            <a:r>
              <a:rPr lang="en-US" sz="2000" b="1">
                <a:solidFill>
                  <a:schemeClr val="bg1"/>
                </a:solidFill>
              </a:rPr>
              <a:t>2</a:t>
            </a:r>
          </a:p>
        </p:txBody>
      </p:sp>
      <p:sp>
        <p:nvSpPr>
          <p:cNvPr id="11" name="Rectangle 10"/>
          <p:cNvSpPr/>
          <p:nvPr/>
        </p:nvSpPr>
        <p:spPr>
          <a:xfrm>
            <a:off x="2325757" y="1888435"/>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514601" y="2056128"/>
            <a:ext cx="407504" cy="400110"/>
          </a:xfrm>
          <a:prstGeom prst="rect">
            <a:avLst/>
          </a:prstGeom>
          <a:noFill/>
        </p:spPr>
        <p:txBody>
          <a:bodyPr wrap="square" rtlCol="0">
            <a:spAutoFit/>
          </a:bodyPr>
          <a:lstStyle/>
          <a:p>
            <a:r>
              <a:rPr lang="en-US" sz="2000" b="1">
                <a:solidFill>
                  <a:schemeClr val="bg1"/>
                </a:solidFill>
              </a:rPr>
              <a:t>2</a:t>
            </a:r>
          </a:p>
        </p:txBody>
      </p:sp>
      <p:sp>
        <p:nvSpPr>
          <p:cNvPr id="13" name="Rectangle 12"/>
          <p:cNvSpPr/>
          <p:nvPr/>
        </p:nvSpPr>
        <p:spPr>
          <a:xfrm>
            <a:off x="3048255" y="1888435"/>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37099" y="2056128"/>
            <a:ext cx="397566" cy="400110"/>
          </a:xfrm>
          <a:prstGeom prst="rect">
            <a:avLst/>
          </a:prstGeom>
          <a:noFill/>
        </p:spPr>
        <p:txBody>
          <a:bodyPr wrap="square" rtlCol="0">
            <a:spAutoFit/>
          </a:bodyPr>
          <a:lstStyle/>
          <a:p>
            <a:r>
              <a:rPr lang="en-US" sz="2000" b="1">
                <a:solidFill>
                  <a:schemeClr val="bg1"/>
                </a:solidFill>
              </a:rPr>
              <a:t>3</a:t>
            </a:r>
          </a:p>
        </p:txBody>
      </p:sp>
      <p:sp>
        <p:nvSpPr>
          <p:cNvPr id="15" name="Rectangle 14"/>
          <p:cNvSpPr/>
          <p:nvPr/>
        </p:nvSpPr>
        <p:spPr>
          <a:xfrm>
            <a:off x="3793689" y="1888435"/>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982532" y="2056128"/>
            <a:ext cx="646043" cy="400110"/>
          </a:xfrm>
          <a:prstGeom prst="rect">
            <a:avLst/>
          </a:prstGeom>
          <a:noFill/>
        </p:spPr>
        <p:txBody>
          <a:bodyPr wrap="square" rtlCol="0">
            <a:spAutoFit/>
          </a:bodyPr>
          <a:lstStyle/>
          <a:p>
            <a:r>
              <a:rPr lang="en-US" sz="2000" b="1">
                <a:solidFill>
                  <a:schemeClr val="bg1"/>
                </a:solidFill>
              </a:rPr>
              <a:t>1</a:t>
            </a:r>
          </a:p>
        </p:txBody>
      </p:sp>
      <p:sp>
        <p:nvSpPr>
          <p:cNvPr id="17" name="Rectangle 16"/>
          <p:cNvSpPr/>
          <p:nvPr/>
        </p:nvSpPr>
        <p:spPr>
          <a:xfrm>
            <a:off x="2325757" y="2623931"/>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514601" y="2791624"/>
            <a:ext cx="407504" cy="400110"/>
          </a:xfrm>
          <a:prstGeom prst="rect">
            <a:avLst/>
          </a:prstGeom>
          <a:noFill/>
        </p:spPr>
        <p:txBody>
          <a:bodyPr wrap="square" rtlCol="0">
            <a:spAutoFit/>
          </a:bodyPr>
          <a:lstStyle/>
          <a:p>
            <a:r>
              <a:rPr lang="en-US" sz="2000" b="1">
                <a:solidFill>
                  <a:schemeClr val="bg1"/>
                </a:solidFill>
              </a:rPr>
              <a:t>3</a:t>
            </a:r>
          </a:p>
        </p:txBody>
      </p:sp>
      <p:sp>
        <p:nvSpPr>
          <p:cNvPr id="19" name="Rectangle 18"/>
          <p:cNvSpPr/>
          <p:nvPr/>
        </p:nvSpPr>
        <p:spPr>
          <a:xfrm>
            <a:off x="3048255" y="2623931"/>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237099" y="2791624"/>
            <a:ext cx="397566" cy="400110"/>
          </a:xfrm>
          <a:prstGeom prst="rect">
            <a:avLst/>
          </a:prstGeom>
          <a:noFill/>
        </p:spPr>
        <p:txBody>
          <a:bodyPr wrap="square" rtlCol="0">
            <a:spAutoFit/>
          </a:bodyPr>
          <a:lstStyle/>
          <a:p>
            <a:r>
              <a:rPr lang="en-US" sz="2000" b="1">
                <a:solidFill>
                  <a:schemeClr val="bg1"/>
                </a:solidFill>
              </a:rPr>
              <a:t>3</a:t>
            </a:r>
          </a:p>
        </p:txBody>
      </p:sp>
      <p:sp>
        <p:nvSpPr>
          <p:cNvPr id="21" name="Rectangle 20"/>
          <p:cNvSpPr/>
          <p:nvPr/>
        </p:nvSpPr>
        <p:spPr>
          <a:xfrm>
            <a:off x="3793689" y="2623931"/>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982532" y="2791624"/>
            <a:ext cx="397567" cy="400110"/>
          </a:xfrm>
          <a:prstGeom prst="rect">
            <a:avLst/>
          </a:prstGeom>
          <a:noFill/>
        </p:spPr>
        <p:txBody>
          <a:bodyPr wrap="square" rtlCol="0">
            <a:spAutoFit/>
          </a:bodyPr>
          <a:lstStyle/>
          <a:p>
            <a:r>
              <a:rPr lang="en-US" sz="2000" b="1">
                <a:solidFill>
                  <a:schemeClr val="bg1"/>
                </a:solidFill>
              </a:rPr>
              <a:t>2</a:t>
            </a:r>
          </a:p>
        </p:txBody>
      </p:sp>
      <p:sp>
        <p:nvSpPr>
          <p:cNvPr id="23" name="Rectangle 22"/>
          <p:cNvSpPr/>
          <p:nvPr/>
        </p:nvSpPr>
        <p:spPr>
          <a:xfrm>
            <a:off x="4943062" y="1152939"/>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31906" y="1320632"/>
            <a:ext cx="407504" cy="400110"/>
          </a:xfrm>
          <a:prstGeom prst="rect">
            <a:avLst/>
          </a:prstGeom>
          <a:noFill/>
        </p:spPr>
        <p:txBody>
          <a:bodyPr wrap="square" rtlCol="0">
            <a:spAutoFit/>
          </a:bodyPr>
          <a:lstStyle/>
          <a:p>
            <a:r>
              <a:rPr lang="en-US" sz="2000" b="1">
                <a:solidFill>
                  <a:schemeClr val="bg1"/>
                </a:solidFill>
              </a:rPr>
              <a:t>1</a:t>
            </a:r>
          </a:p>
        </p:txBody>
      </p:sp>
      <p:sp>
        <p:nvSpPr>
          <p:cNvPr id="25" name="Rectangle 24"/>
          <p:cNvSpPr/>
          <p:nvPr/>
        </p:nvSpPr>
        <p:spPr>
          <a:xfrm>
            <a:off x="5665560" y="1152939"/>
            <a:ext cx="745434" cy="73549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54404" y="1320632"/>
            <a:ext cx="397566" cy="400110"/>
          </a:xfrm>
          <a:prstGeom prst="rect">
            <a:avLst/>
          </a:prstGeom>
          <a:noFill/>
        </p:spPr>
        <p:txBody>
          <a:bodyPr wrap="square" rtlCol="0">
            <a:spAutoFit/>
          </a:bodyPr>
          <a:lstStyle/>
          <a:p>
            <a:r>
              <a:rPr lang="en-US" sz="2000" b="1">
                <a:solidFill>
                  <a:schemeClr val="bg1"/>
                </a:solidFill>
              </a:rPr>
              <a:t>3</a:t>
            </a:r>
          </a:p>
        </p:txBody>
      </p:sp>
      <p:sp>
        <p:nvSpPr>
          <p:cNvPr id="27" name="Rectangle 26"/>
          <p:cNvSpPr/>
          <p:nvPr/>
        </p:nvSpPr>
        <p:spPr>
          <a:xfrm>
            <a:off x="6410994" y="1152939"/>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599837" y="1320632"/>
            <a:ext cx="646043" cy="400110"/>
          </a:xfrm>
          <a:prstGeom prst="rect">
            <a:avLst/>
          </a:prstGeom>
          <a:noFill/>
        </p:spPr>
        <p:txBody>
          <a:bodyPr wrap="square" rtlCol="0">
            <a:spAutoFit/>
          </a:bodyPr>
          <a:lstStyle/>
          <a:p>
            <a:r>
              <a:rPr lang="en-US" sz="2000" b="1">
                <a:solidFill>
                  <a:schemeClr val="bg1"/>
                </a:solidFill>
              </a:rPr>
              <a:t>2</a:t>
            </a:r>
          </a:p>
        </p:txBody>
      </p:sp>
      <p:sp>
        <p:nvSpPr>
          <p:cNvPr id="29" name="Rectangle 28"/>
          <p:cNvSpPr/>
          <p:nvPr/>
        </p:nvSpPr>
        <p:spPr>
          <a:xfrm>
            <a:off x="4943062" y="1888435"/>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131906" y="2056128"/>
            <a:ext cx="407504" cy="400110"/>
          </a:xfrm>
          <a:prstGeom prst="rect">
            <a:avLst/>
          </a:prstGeom>
          <a:noFill/>
        </p:spPr>
        <p:txBody>
          <a:bodyPr wrap="square" rtlCol="0">
            <a:spAutoFit/>
          </a:bodyPr>
          <a:lstStyle/>
          <a:p>
            <a:r>
              <a:rPr lang="en-US" sz="2000" b="1">
                <a:solidFill>
                  <a:schemeClr val="bg1"/>
                </a:solidFill>
              </a:rPr>
              <a:t>2</a:t>
            </a:r>
          </a:p>
        </p:txBody>
      </p:sp>
      <p:sp>
        <p:nvSpPr>
          <p:cNvPr id="31" name="Rectangle 30"/>
          <p:cNvSpPr/>
          <p:nvPr/>
        </p:nvSpPr>
        <p:spPr>
          <a:xfrm>
            <a:off x="5665560" y="1888435"/>
            <a:ext cx="745434" cy="73549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854404" y="2056128"/>
            <a:ext cx="397566" cy="400110"/>
          </a:xfrm>
          <a:prstGeom prst="rect">
            <a:avLst/>
          </a:prstGeom>
          <a:noFill/>
        </p:spPr>
        <p:txBody>
          <a:bodyPr wrap="square" rtlCol="0">
            <a:spAutoFit/>
          </a:bodyPr>
          <a:lstStyle/>
          <a:p>
            <a:r>
              <a:rPr lang="en-US" sz="2000" b="1">
                <a:solidFill>
                  <a:schemeClr val="bg1"/>
                </a:solidFill>
              </a:rPr>
              <a:t>3</a:t>
            </a:r>
          </a:p>
        </p:txBody>
      </p:sp>
      <p:sp>
        <p:nvSpPr>
          <p:cNvPr id="33" name="Rectangle 32"/>
          <p:cNvSpPr/>
          <p:nvPr/>
        </p:nvSpPr>
        <p:spPr>
          <a:xfrm>
            <a:off x="6410994" y="1888435"/>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599837" y="2056128"/>
            <a:ext cx="646043" cy="400110"/>
          </a:xfrm>
          <a:prstGeom prst="rect">
            <a:avLst/>
          </a:prstGeom>
          <a:noFill/>
        </p:spPr>
        <p:txBody>
          <a:bodyPr wrap="square" rtlCol="0">
            <a:spAutoFit/>
          </a:bodyPr>
          <a:lstStyle/>
          <a:p>
            <a:r>
              <a:rPr lang="en-US" sz="2000" b="1">
                <a:solidFill>
                  <a:schemeClr val="bg1"/>
                </a:solidFill>
              </a:rPr>
              <a:t>1</a:t>
            </a:r>
          </a:p>
        </p:txBody>
      </p:sp>
      <p:sp>
        <p:nvSpPr>
          <p:cNvPr id="35" name="Rectangle 34"/>
          <p:cNvSpPr/>
          <p:nvPr/>
        </p:nvSpPr>
        <p:spPr>
          <a:xfrm>
            <a:off x="4943062" y="2623931"/>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131906" y="2791624"/>
            <a:ext cx="407504" cy="400110"/>
          </a:xfrm>
          <a:prstGeom prst="rect">
            <a:avLst/>
          </a:prstGeom>
          <a:noFill/>
        </p:spPr>
        <p:txBody>
          <a:bodyPr wrap="square" rtlCol="0">
            <a:spAutoFit/>
          </a:bodyPr>
          <a:lstStyle/>
          <a:p>
            <a:r>
              <a:rPr lang="en-US" sz="2000" b="1">
                <a:solidFill>
                  <a:schemeClr val="bg1"/>
                </a:solidFill>
              </a:rPr>
              <a:t>3</a:t>
            </a:r>
          </a:p>
        </p:txBody>
      </p:sp>
      <p:sp>
        <p:nvSpPr>
          <p:cNvPr id="37" name="Rectangle 36"/>
          <p:cNvSpPr/>
          <p:nvPr/>
        </p:nvSpPr>
        <p:spPr>
          <a:xfrm>
            <a:off x="5665560" y="2623931"/>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5854404" y="2791624"/>
            <a:ext cx="397566" cy="400110"/>
          </a:xfrm>
          <a:prstGeom prst="rect">
            <a:avLst/>
          </a:prstGeom>
          <a:noFill/>
        </p:spPr>
        <p:txBody>
          <a:bodyPr wrap="square" rtlCol="0">
            <a:spAutoFit/>
          </a:bodyPr>
          <a:lstStyle/>
          <a:p>
            <a:r>
              <a:rPr lang="en-US" sz="2000" b="1">
                <a:solidFill>
                  <a:schemeClr val="bg1"/>
                </a:solidFill>
              </a:rPr>
              <a:t>3</a:t>
            </a:r>
          </a:p>
        </p:txBody>
      </p:sp>
      <p:sp>
        <p:nvSpPr>
          <p:cNvPr id="39" name="Rectangle 38"/>
          <p:cNvSpPr/>
          <p:nvPr/>
        </p:nvSpPr>
        <p:spPr>
          <a:xfrm>
            <a:off x="6410994" y="2623931"/>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599837" y="2791624"/>
            <a:ext cx="397567" cy="400110"/>
          </a:xfrm>
          <a:prstGeom prst="rect">
            <a:avLst/>
          </a:prstGeom>
          <a:noFill/>
        </p:spPr>
        <p:txBody>
          <a:bodyPr wrap="square" rtlCol="0">
            <a:spAutoFit/>
          </a:bodyPr>
          <a:lstStyle/>
          <a:p>
            <a:r>
              <a:rPr lang="en-US" sz="2000" b="1">
                <a:solidFill>
                  <a:schemeClr val="bg1"/>
                </a:solidFill>
              </a:rPr>
              <a:t>2</a:t>
            </a:r>
          </a:p>
        </p:txBody>
      </p:sp>
      <p:sp>
        <p:nvSpPr>
          <p:cNvPr id="41" name="Rectangle 40"/>
          <p:cNvSpPr/>
          <p:nvPr/>
        </p:nvSpPr>
        <p:spPr>
          <a:xfrm>
            <a:off x="2325757" y="3660913"/>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514601" y="3828606"/>
            <a:ext cx="407504" cy="400110"/>
          </a:xfrm>
          <a:prstGeom prst="rect">
            <a:avLst/>
          </a:prstGeom>
          <a:noFill/>
        </p:spPr>
        <p:txBody>
          <a:bodyPr wrap="square" rtlCol="0">
            <a:spAutoFit/>
          </a:bodyPr>
          <a:lstStyle/>
          <a:p>
            <a:r>
              <a:rPr lang="en-US" sz="2000" b="1">
                <a:solidFill>
                  <a:schemeClr val="bg1"/>
                </a:solidFill>
              </a:rPr>
              <a:t>1</a:t>
            </a:r>
          </a:p>
        </p:txBody>
      </p:sp>
      <p:sp>
        <p:nvSpPr>
          <p:cNvPr id="43" name="Rectangle 42"/>
          <p:cNvSpPr/>
          <p:nvPr/>
        </p:nvSpPr>
        <p:spPr>
          <a:xfrm>
            <a:off x="3048255" y="3660913"/>
            <a:ext cx="745434" cy="73549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237099" y="3828606"/>
            <a:ext cx="397566" cy="400110"/>
          </a:xfrm>
          <a:prstGeom prst="rect">
            <a:avLst/>
          </a:prstGeom>
          <a:noFill/>
        </p:spPr>
        <p:txBody>
          <a:bodyPr wrap="square" rtlCol="0">
            <a:spAutoFit/>
          </a:bodyPr>
          <a:lstStyle/>
          <a:p>
            <a:r>
              <a:rPr lang="en-US" sz="2000" b="1">
                <a:solidFill>
                  <a:schemeClr val="bg1"/>
                </a:solidFill>
              </a:rPr>
              <a:t>3</a:t>
            </a:r>
          </a:p>
        </p:txBody>
      </p:sp>
      <p:sp>
        <p:nvSpPr>
          <p:cNvPr id="45" name="Rectangle 44"/>
          <p:cNvSpPr/>
          <p:nvPr/>
        </p:nvSpPr>
        <p:spPr>
          <a:xfrm>
            <a:off x="3793689" y="3660913"/>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3982532" y="3828606"/>
            <a:ext cx="646043" cy="400110"/>
          </a:xfrm>
          <a:prstGeom prst="rect">
            <a:avLst/>
          </a:prstGeom>
          <a:noFill/>
        </p:spPr>
        <p:txBody>
          <a:bodyPr wrap="square" rtlCol="0">
            <a:spAutoFit/>
          </a:bodyPr>
          <a:lstStyle/>
          <a:p>
            <a:r>
              <a:rPr lang="en-US" sz="2000" b="1">
                <a:solidFill>
                  <a:schemeClr val="bg1"/>
                </a:solidFill>
              </a:rPr>
              <a:t>2</a:t>
            </a:r>
          </a:p>
        </p:txBody>
      </p:sp>
      <p:sp>
        <p:nvSpPr>
          <p:cNvPr id="47" name="Rectangle 46"/>
          <p:cNvSpPr/>
          <p:nvPr/>
        </p:nvSpPr>
        <p:spPr>
          <a:xfrm>
            <a:off x="2325757" y="4396409"/>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514601" y="4564102"/>
            <a:ext cx="407504" cy="400110"/>
          </a:xfrm>
          <a:prstGeom prst="rect">
            <a:avLst/>
          </a:prstGeom>
          <a:noFill/>
        </p:spPr>
        <p:txBody>
          <a:bodyPr wrap="square" rtlCol="0">
            <a:spAutoFit/>
          </a:bodyPr>
          <a:lstStyle/>
          <a:p>
            <a:r>
              <a:rPr lang="en-US" sz="2000" b="1">
                <a:solidFill>
                  <a:schemeClr val="bg1"/>
                </a:solidFill>
              </a:rPr>
              <a:t>2</a:t>
            </a:r>
          </a:p>
        </p:txBody>
      </p:sp>
      <p:sp>
        <p:nvSpPr>
          <p:cNvPr id="49" name="Rectangle 48"/>
          <p:cNvSpPr/>
          <p:nvPr/>
        </p:nvSpPr>
        <p:spPr>
          <a:xfrm>
            <a:off x="3048255" y="4396409"/>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3237099" y="4564102"/>
            <a:ext cx="397566" cy="400110"/>
          </a:xfrm>
          <a:prstGeom prst="rect">
            <a:avLst/>
          </a:prstGeom>
          <a:noFill/>
        </p:spPr>
        <p:txBody>
          <a:bodyPr wrap="square" rtlCol="0">
            <a:spAutoFit/>
          </a:bodyPr>
          <a:lstStyle/>
          <a:p>
            <a:r>
              <a:rPr lang="en-US" sz="2000" b="1">
                <a:solidFill>
                  <a:schemeClr val="bg1"/>
                </a:solidFill>
              </a:rPr>
              <a:t>3</a:t>
            </a:r>
          </a:p>
        </p:txBody>
      </p:sp>
      <p:sp>
        <p:nvSpPr>
          <p:cNvPr id="51" name="Rectangle 50"/>
          <p:cNvSpPr/>
          <p:nvPr/>
        </p:nvSpPr>
        <p:spPr>
          <a:xfrm>
            <a:off x="3793689" y="4396409"/>
            <a:ext cx="745434" cy="73549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82532" y="4564102"/>
            <a:ext cx="646043" cy="400110"/>
          </a:xfrm>
          <a:prstGeom prst="rect">
            <a:avLst/>
          </a:prstGeom>
          <a:noFill/>
        </p:spPr>
        <p:txBody>
          <a:bodyPr wrap="square" rtlCol="0">
            <a:spAutoFit/>
          </a:bodyPr>
          <a:lstStyle/>
          <a:p>
            <a:r>
              <a:rPr lang="en-US" sz="2000" b="1">
                <a:solidFill>
                  <a:schemeClr val="bg1"/>
                </a:solidFill>
              </a:rPr>
              <a:t>1</a:t>
            </a:r>
          </a:p>
        </p:txBody>
      </p:sp>
      <p:sp>
        <p:nvSpPr>
          <p:cNvPr id="53" name="Rectangle 52"/>
          <p:cNvSpPr/>
          <p:nvPr/>
        </p:nvSpPr>
        <p:spPr>
          <a:xfrm>
            <a:off x="2325757" y="5131905"/>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514601" y="5299598"/>
            <a:ext cx="407504" cy="400110"/>
          </a:xfrm>
          <a:prstGeom prst="rect">
            <a:avLst/>
          </a:prstGeom>
          <a:noFill/>
        </p:spPr>
        <p:txBody>
          <a:bodyPr wrap="square" rtlCol="0">
            <a:spAutoFit/>
          </a:bodyPr>
          <a:lstStyle/>
          <a:p>
            <a:r>
              <a:rPr lang="en-US" sz="2000" b="1">
                <a:solidFill>
                  <a:schemeClr val="bg1"/>
                </a:solidFill>
              </a:rPr>
              <a:t>3</a:t>
            </a:r>
          </a:p>
        </p:txBody>
      </p:sp>
      <p:sp>
        <p:nvSpPr>
          <p:cNvPr id="55" name="Rectangle 54"/>
          <p:cNvSpPr/>
          <p:nvPr/>
        </p:nvSpPr>
        <p:spPr>
          <a:xfrm>
            <a:off x="3048255" y="5131905"/>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237099" y="5299598"/>
            <a:ext cx="397566" cy="400110"/>
          </a:xfrm>
          <a:prstGeom prst="rect">
            <a:avLst/>
          </a:prstGeom>
          <a:noFill/>
        </p:spPr>
        <p:txBody>
          <a:bodyPr wrap="square" rtlCol="0">
            <a:spAutoFit/>
          </a:bodyPr>
          <a:lstStyle/>
          <a:p>
            <a:r>
              <a:rPr lang="en-US" sz="2000" b="1">
                <a:solidFill>
                  <a:schemeClr val="bg1"/>
                </a:solidFill>
              </a:rPr>
              <a:t>3</a:t>
            </a:r>
          </a:p>
        </p:txBody>
      </p:sp>
      <p:sp>
        <p:nvSpPr>
          <p:cNvPr id="57" name="Rectangle 56"/>
          <p:cNvSpPr/>
          <p:nvPr/>
        </p:nvSpPr>
        <p:spPr>
          <a:xfrm>
            <a:off x="3793689" y="5131905"/>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982532" y="5299598"/>
            <a:ext cx="397567" cy="400110"/>
          </a:xfrm>
          <a:prstGeom prst="rect">
            <a:avLst/>
          </a:prstGeom>
          <a:noFill/>
        </p:spPr>
        <p:txBody>
          <a:bodyPr wrap="square" rtlCol="0">
            <a:spAutoFit/>
          </a:bodyPr>
          <a:lstStyle/>
          <a:p>
            <a:r>
              <a:rPr lang="en-US" sz="2000" b="1">
                <a:solidFill>
                  <a:schemeClr val="bg1"/>
                </a:solidFill>
              </a:rPr>
              <a:t>2</a:t>
            </a:r>
          </a:p>
        </p:txBody>
      </p:sp>
      <p:sp>
        <p:nvSpPr>
          <p:cNvPr id="59" name="Rectangle 58"/>
          <p:cNvSpPr/>
          <p:nvPr/>
        </p:nvSpPr>
        <p:spPr>
          <a:xfrm>
            <a:off x="4943062" y="3660913"/>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5131906" y="3828606"/>
            <a:ext cx="407504" cy="400110"/>
          </a:xfrm>
          <a:prstGeom prst="rect">
            <a:avLst/>
          </a:prstGeom>
          <a:noFill/>
        </p:spPr>
        <p:txBody>
          <a:bodyPr wrap="square" rtlCol="0">
            <a:spAutoFit/>
          </a:bodyPr>
          <a:lstStyle/>
          <a:p>
            <a:r>
              <a:rPr lang="en-US" sz="2000" b="1">
                <a:solidFill>
                  <a:schemeClr val="bg1"/>
                </a:solidFill>
              </a:rPr>
              <a:t>1</a:t>
            </a:r>
          </a:p>
        </p:txBody>
      </p:sp>
      <p:sp>
        <p:nvSpPr>
          <p:cNvPr id="61" name="Rectangle 60"/>
          <p:cNvSpPr/>
          <p:nvPr/>
        </p:nvSpPr>
        <p:spPr>
          <a:xfrm>
            <a:off x="5665560" y="3660913"/>
            <a:ext cx="745434" cy="7354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5854404" y="3828606"/>
            <a:ext cx="397566" cy="400110"/>
          </a:xfrm>
          <a:prstGeom prst="rect">
            <a:avLst/>
          </a:prstGeom>
          <a:noFill/>
        </p:spPr>
        <p:txBody>
          <a:bodyPr wrap="square" rtlCol="0">
            <a:spAutoFit/>
          </a:bodyPr>
          <a:lstStyle/>
          <a:p>
            <a:r>
              <a:rPr lang="en-US" sz="2000" b="1">
                <a:solidFill>
                  <a:schemeClr val="bg1"/>
                </a:solidFill>
              </a:rPr>
              <a:t>3</a:t>
            </a:r>
          </a:p>
        </p:txBody>
      </p:sp>
      <p:sp>
        <p:nvSpPr>
          <p:cNvPr id="63" name="Rectangle 62"/>
          <p:cNvSpPr/>
          <p:nvPr/>
        </p:nvSpPr>
        <p:spPr>
          <a:xfrm>
            <a:off x="6410994" y="3660913"/>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6599837" y="3828606"/>
            <a:ext cx="646043" cy="400110"/>
          </a:xfrm>
          <a:prstGeom prst="rect">
            <a:avLst/>
          </a:prstGeom>
          <a:noFill/>
        </p:spPr>
        <p:txBody>
          <a:bodyPr wrap="square" rtlCol="0">
            <a:spAutoFit/>
          </a:bodyPr>
          <a:lstStyle/>
          <a:p>
            <a:r>
              <a:rPr lang="en-US" sz="2000" b="1">
                <a:solidFill>
                  <a:schemeClr val="bg1"/>
                </a:solidFill>
              </a:rPr>
              <a:t>2</a:t>
            </a:r>
          </a:p>
        </p:txBody>
      </p:sp>
      <p:sp>
        <p:nvSpPr>
          <p:cNvPr id="65" name="Rectangle 64"/>
          <p:cNvSpPr/>
          <p:nvPr/>
        </p:nvSpPr>
        <p:spPr>
          <a:xfrm>
            <a:off x="4943062" y="4396409"/>
            <a:ext cx="722498" cy="7354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5131906" y="4564102"/>
            <a:ext cx="407504" cy="400110"/>
          </a:xfrm>
          <a:prstGeom prst="rect">
            <a:avLst/>
          </a:prstGeom>
          <a:noFill/>
        </p:spPr>
        <p:txBody>
          <a:bodyPr wrap="square" rtlCol="0">
            <a:spAutoFit/>
          </a:bodyPr>
          <a:lstStyle/>
          <a:p>
            <a:r>
              <a:rPr lang="en-US" sz="2000" b="1">
                <a:solidFill>
                  <a:schemeClr val="bg1"/>
                </a:solidFill>
              </a:rPr>
              <a:t>2</a:t>
            </a:r>
          </a:p>
        </p:txBody>
      </p:sp>
      <p:sp>
        <p:nvSpPr>
          <p:cNvPr id="67" name="Rectangle 66"/>
          <p:cNvSpPr/>
          <p:nvPr/>
        </p:nvSpPr>
        <p:spPr>
          <a:xfrm>
            <a:off x="5665560" y="4396409"/>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5854404" y="4564102"/>
            <a:ext cx="397566" cy="400110"/>
          </a:xfrm>
          <a:prstGeom prst="rect">
            <a:avLst/>
          </a:prstGeom>
          <a:noFill/>
        </p:spPr>
        <p:txBody>
          <a:bodyPr wrap="square" rtlCol="0">
            <a:spAutoFit/>
          </a:bodyPr>
          <a:lstStyle/>
          <a:p>
            <a:r>
              <a:rPr lang="en-US" sz="2000" b="1">
                <a:solidFill>
                  <a:schemeClr val="bg1"/>
                </a:solidFill>
              </a:rPr>
              <a:t>3</a:t>
            </a:r>
          </a:p>
        </p:txBody>
      </p:sp>
      <p:sp>
        <p:nvSpPr>
          <p:cNvPr id="69" name="Rectangle 68"/>
          <p:cNvSpPr/>
          <p:nvPr/>
        </p:nvSpPr>
        <p:spPr>
          <a:xfrm>
            <a:off x="6410994" y="4396409"/>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6599837" y="4564102"/>
            <a:ext cx="646043" cy="400110"/>
          </a:xfrm>
          <a:prstGeom prst="rect">
            <a:avLst/>
          </a:prstGeom>
          <a:noFill/>
        </p:spPr>
        <p:txBody>
          <a:bodyPr wrap="square" rtlCol="0">
            <a:spAutoFit/>
          </a:bodyPr>
          <a:lstStyle/>
          <a:p>
            <a:r>
              <a:rPr lang="en-US" sz="2000" b="1">
                <a:solidFill>
                  <a:schemeClr val="bg1"/>
                </a:solidFill>
              </a:rPr>
              <a:t>1</a:t>
            </a:r>
          </a:p>
        </p:txBody>
      </p:sp>
      <p:sp>
        <p:nvSpPr>
          <p:cNvPr id="71" name="Rectangle 70"/>
          <p:cNvSpPr/>
          <p:nvPr/>
        </p:nvSpPr>
        <p:spPr>
          <a:xfrm>
            <a:off x="4943062" y="5131905"/>
            <a:ext cx="722498"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5131906" y="5299598"/>
            <a:ext cx="407504" cy="400110"/>
          </a:xfrm>
          <a:prstGeom prst="rect">
            <a:avLst/>
          </a:prstGeom>
          <a:noFill/>
        </p:spPr>
        <p:txBody>
          <a:bodyPr wrap="square" rtlCol="0">
            <a:spAutoFit/>
          </a:bodyPr>
          <a:lstStyle/>
          <a:p>
            <a:r>
              <a:rPr lang="en-US" sz="2000" b="1">
                <a:solidFill>
                  <a:schemeClr val="bg1"/>
                </a:solidFill>
              </a:rPr>
              <a:t>3</a:t>
            </a:r>
          </a:p>
        </p:txBody>
      </p:sp>
      <p:sp>
        <p:nvSpPr>
          <p:cNvPr id="73" name="Rectangle 72"/>
          <p:cNvSpPr/>
          <p:nvPr/>
        </p:nvSpPr>
        <p:spPr>
          <a:xfrm>
            <a:off x="5665560" y="5131905"/>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5854404" y="5299598"/>
            <a:ext cx="397566" cy="400110"/>
          </a:xfrm>
          <a:prstGeom prst="rect">
            <a:avLst/>
          </a:prstGeom>
          <a:noFill/>
        </p:spPr>
        <p:txBody>
          <a:bodyPr wrap="square" rtlCol="0">
            <a:spAutoFit/>
          </a:bodyPr>
          <a:lstStyle/>
          <a:p>
            <a:r>
              <a:rPr lang="en-US" sz="2000" b="1">
                <a:solidFill>
                  <a:schemeClr val="bg1"/>
                </a:solidFill>
              </a:rPr>
              <a:t>3</a:t>
            </a:r>
          </a:p>
        </p:txBody>
      </p:sp>
      <p:sp>
        <p:nvSpPr>
          <p:cNvPr id="75" name="Rectangle 74"/>
          <p:cNvSpPr/>
          <p:nvPr/>
        </p:nvSpPr>
        <p:spPr>
          <a:xfrm>
            <a:off x="6410994" y="5131905"/>
            <a:ext cx="745434" cy="73549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6599837" y="5299598"/>
            <a:ext cx="397567" cy="400110"/>
          </a:xfrm>
          <a:prstGeom prst="rect">
            <a:avLst/>
          </a:prstGeom>
          <a:noFill/>
        </p:spPr>
        <p:txBody>
          <a:bodyPr wrap="square" rtlCol="0">
            <a:spAutoFit/>
          </a:bodyPr>
          <a:lstStyle/>
          <a:p>
            <a:r>
              <a:rPr lang="en-US" sz="2000" b="1">
                <a:solidFill>
                  <a:schemeClr val="bg1"/>
                </a:solidFill>
              </a:rPr>
              <a:t>2</a:t>
            </a:r>
          </a:p>
        </p:txBody>
      </p:sp>
    </p:spTree>
    <p:extLst>
      <p:ext uri="{BB962C8B-B14F-4D97-AF65-F5344CB8AC3E}">
        <p14:creationId xmlns:p14="http://schemas.microsoft.com/office/powerpoint/2010/main" val="3766484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E521E28-6839-43FC-826B-7886183BD4AD}"/>
              </a:ext>
            </a:extLst>
          </p:cNvPr>
          <p:cNvSpPr>
            <a:spLocks noGrp="1"/>
          </p:cNvSpPr>
          <p:nvPr>
            <p:ph idx="1"/>
          </p:nvPr>
        </p:nvSpPr>
        <p:spPr>
          <a:xfrm>
            <a:off x="838200" y="1935692"/>
            <a:ext cx="10515600" cy="4351338"/>
          </a:xfrm>
        </p:spPr>
        <p:txBody>
          <a:bodyPr>
            <a:normAutofit/>
          </a:bodyPr>
          <a:lstStyle/>
          <a:p>
            <a:pPr marL="0" indent="0">
              <a:buNone/>
            </a:pPr>
            <a:r>
              <a:rPr lang="en-US" sz="3200" dirty="0" err="1">
                <a:solidFill>
                  <a:srgbClr val="FFC000"/>
                </a:solidFill>
                <a:latin typeface="Times New Roman" panose="02020603050405020304" pitchFamily="18" charset="0"/>
                <a:cs typeface="Times New Roman" panose="02020603050405020304" pitchFamily="18" charset="0"/>
              </a:rPr>
              <a:t>Tầm</a:t>
            </a:r>
            <a:r>
              <a:rPr lang="en-US" sz="3200" dirty="0">
                <a:solidFill>
                  <a:srgbClr val="FFC000"/>
                </a:solidFill>
                <a:latin typeface="Times New Roman" panose="02020603050405020304" pitchFamily="18" charset="0"/>
                <a:cs typeface="Times New Roman" panose="02020603050405020304" pitchFamily="18" charset="0"/>
              </a:rPr>
              <a:t> </a:t>
            </a:r>
            <a:r>
              <a:rPr lang="en-US" sz="3200" dirty="0" err="1">
                <a:solidFill>
                  <a:srgbClr val="FFC000"/>
                </a:solidFill>
                <a:latin typeface="Times New Roman" panose="02020603050405020304" pitchFamily="18" charset="0"/>
                <a:cs typeface="Times New Roman" panose="02020603050405020304" pitchFamily="18" charset="0"/>
              </a:rPr>
              <a:t>quan</a:t>
            </a:r>
            <a:r>
              <a:rPr lang="en-US" sz="3200" dirty="0">
                <a:solidFill>
                  <a:srgbClr val="FFC000"/>
                </a:solidFill>
                <a:latin typeface="Times New Roman" panose="02020603050405020304" pitchFamily="18" charset="0"/>
                <a:cs typeface="Times New Roman" panose="02020603050405020304" pitchFamily="18" charset="0"/>
              </a:rPr>
              <a:t> </a:t>
            </a:r>
            <a:r>
              <a:rPr lang="en-US" sz="3200" dirty="0" err="1">
                <a:solidFill>
                  <a:srgbClr val="FFC000"/>
                </a:solidFill>
                <a:latin typeface="Times New Roman" panose="02020603050405020304" pitchFamily="18" charset="0"/>
                <a:cs typeface="Times New Roman" panose="02020603050405020304" pitchFamily="18" charset="0"/>
              </a:rPr>
              <a:t>trọng</a:t>
            </a:r>
            <a:r>
              <a:rPr lang="en-US" sz="3200" dirty="0">
                <a:solidFill>
                  <a:srgbClr val="FFC000"/>
                </a:solidFill>
                <a:latin typeface="Times New Roman" panose="02020603050405020304" pitchFamily="18" charset="0"/>
                <a:cs typeface="Times New Roman" panose="02020603050405020304" pitchFamily="18" charset="0"/>
              </a:rPr>
              <a:t> </a:t>
            </a:r>
            <a:r>
              <a:rPr lang="en-US" sz="3200" dirty="0" err="1">
                <a:solidFill>
                  <a:srgbClr val="FFC000"/>
                </a:solidFill>
                <a:latin typeface="Times New Roman" panose="02020603050405020304" pitchFamily="18" charset="0"/>
                <a:cs typeface="Times New Roman" panose="02020603050405020304" pitchFamily="18" charset="0"/>
              </a:rPr>
              <a:t>của</a:t>
            </a:r>
            <a:r>
              <a:rPr lang="en-US" sz="3200" dirty="0">
                <a:solidFill>
                  <a:srgbClr val="FFC000"/>
                </a:solidFill>
                <a:latin typeface="Times New Roman" panose="02020603050405020304" pitchFamily="18" charset="0"/>
                <a:cs typeface="Times New Roman" panose="02020603050405020304" pitchFamily="18" charset="0"/>
              </a:rPr>
              <a:t> bài </a:t>
            </a:r>
            <a:r>
              <a:rPr lang="en-US" sz="3200" dirty="0" err="1">
                <a:solidFill>
                  <a:srgbClr val="FFC000"/>
                </a:solidFill>
                <a:latin typeface="Times New Roman" panose="02020603050405020304" pitchFamily="18" charset="0"/>
                <a:cs typeface="Times New Roman" panose="02020603050405020304" pitchFamily="18" charset="0"/>
              </a:rPr>
              <a:t>toán</a:t>
            </a:r>
            <a:r>
              <a:rPr lang="en-US" sz="3200" dirty="0">
                <a:solidFill>
                  <a:srgbClr val="FFC000"/>
                </a:solidFill>
                <a:latin typeface="Times New Roman" panose="02020603050405020304" pitchFamily="18" charset="0"/>
                <a:cs typeface="Times New Roman" panose="02020603050405020304" pitchFamily="18" charset="0"/>
              </a:rPr>
              <a:t>:</a:t>
            </a:r>
          </a:p>
          <a:p>
            <a:pPr marL="0" indent="0">
              <a:buNone/>
            </a:pPr>
            <a:endParaRPr lang="en-US" sz="3200" dirty="0">
              <a:solidFill>
                <a:srgbClr val="FFC000"/>
              </a:solidFill>
              <a:latin typeface="Times New Roman" panose="02020603050405020304" pitchFamily="18" charset="0"/>
              <a:cs typeface="Times New Roman" panose="02020603050405020304" pitchFamily="18" charset="0"/>
            </a:endParaRPr>
          </a:p>
          <a:p>
            <a:pPr marL="0" indent="0">
              <a:buNone/>
            </a:pPr>
            <a:r>
              <a:rPr lang="en-US" dirty="0" err="1">
                <a:solidFill>
                  <a:srgbClr val="FFC000"/>
                </a:solidFill>
                <a:latin typeface="Times New Roman" panose="02020603050405020304" pitchFamily="18" charset="0"/>
                <a:cs typeface="Times New Roman" panose="02020603050405020304" pitchFamily="18" charset="0"/>
              </a:rPr>
              <a:t>Nhận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diện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cây</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là</a:t>
            </a:r>
            <a:r>
              <a:rPr lang="en-US" dirty="0">
                <a:solidFill>
                  <a:srgbClr val="FFC000"/>
                </a:solidFill>
                <a:latin typeface="Times New Roman" panose="02020603050405020304" pitchFamily="18" charset="0"/>
                <a:cs typeface="Times New Roman" panose="02020603050405020304" pitchFamily="18" charset="0"/>
              </a:rPr>
              <a:t> bài </a:t>
            </a:r>
            <a:r>
              <a:rPr lang="en-US" dirty="0" err="1">
                <a:solidFill>
                  <a:srgbClr val="FFC000"/>
                </a:solidFill>
                <a:latin typeface="Times New Roman" panose="02020603050405020304" pitchFamily="18" charset="0"/>
                <a:cs typeface="Times New Roman" panose="02020603050405020304" pitchFamily="18" charset="0"/>
              </a:rPr>
              <a:t>toán</a:t>
            </a:r>
            <a:r>
              <a:rPr lang="en-US" dirty="0">
                <a:solidFill>
                  <a:srgbClr val="FFC000"/>
                </a:solidFill>
                <a:latin typeface="Times New Roman" panose="02020603050405020304" pitchFamily="18" charset="0"/>
                <a:cs typeface="Times New Roman" panose="02020603050405020304" pitchFamily="18" charset="0"/>
              </a:rPr>
              <a:t> c</a:t>
            </a:r>
            <a:r>
              <a:rPr lang="vi-VN" dirty="0">
                <a:solidFill>
                  <a:srgbClr val="FFC000"/>
                </a:solidFill>
                <a:latin typeface="Times New Roman" panose="02020603050405020304" pitchFamily="18" charset="0"/>
                <a:cs typeface="Times New Roman" panose="02020603050405020304" pitchFamily="18" charset="0"/>
              </a:rPr>
              <a:t>ơ</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bản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giúp</a:t>
            </a:r>
            <a:r>
              <a:rPr lang="en-US" dirty="0">
                <a:solidFill>
                  <a:srgbClr val="FFC000"/>
                </a:solidFill>
                <a:latin typeface="Times New Roman" panose="02020603050405020304" pitchFamily="18" charset="0"/>
                <a:cs typeface="Times New Roman" panose="02020603050405020304" pitchFamily="18" charset="0"/>
              </a:rPr>
              <a:t> ng</a:t>
            </a:r>
            <a:r>
              <a:rPr lang="vi-VN" dirty="0">
                <a:solidFill>
                  <a:srgbClr val="FFC000"/>
                </a:solidFill>
                <a:latin typeface="Times New Roman" panose="02020603050405020304" pitchFamily="18" charset="0"/>
                <a:cs typeface="Times New Roman" panose="02020603050405020304" pitchFamily="18" charset="0"/>
              </a:rPr>
              <a:t>ư</a:t>
            </a:r>
            <a:r>
              <a:rPr lang="en-US" dirty="0" err="1">
                <a:solidFill>
                  <a:srgbClr val="FFC000"/>
                </a:solidFill>
                <a:latin typeface="Times New Roman" panose="02020603050405020304" pitchFamily="18" charset="0"/>
                <a:cs typeface="Times New Roman" panose="02020603050405020304" pitchFamily="18" charset="0"/>
              </a:rPr>
              <a:t>ời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mới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tiếp</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cận</a:t>
            </a:r>
            <a:r>
              <a:rPr lang="en-US" dirty="0">
                <a:solidFill>
                  <a:srgbClr val="FFC000"/>
                </a:solidFill>
                <a:latin typeface="Times New Roman" panose="02020603050405020304" pitchFamily="18" charset="0"/>
                <a:cs typeface="Times New Roman" panose="02020603050405020304" pitchFamily="18" charset="0"/>
              </a:rPr>
              <a:t> Máy học </a:t>
            </a:r>
            <a:r>
              <a:rPr lang="en-US" dirty="0" err="1">
                <a:solidFill>
                  <a:srgbClr val="FFC000"/>
                </a:solidFill>
                <a:latin typeface="Times New Roman" panose="02020603050405020304" pitchFamily="18" charset="0"/>
                <a:cs typeface="Times New Roman" panose="02020603050405020304" pitchFamily="18" charset="0"/>
              </a:rPr>
              <a:t>trong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Thị</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giác</a:t>
            </a:r>
            <a:r>
              <a:rPr lang="en-US" dirty="0">
                <a:solidFill>
                  <a:srgbClr val="FFC000"/>
                </a:solidFill>
                <a:latin typeface="Times New Roman" panose="02020603050405020304" pitchFamily="18" charset="0"/>
                <a:cs typeface="Times New Roman" panose="02020603050405020304" pitchFamily="18" charset="0"/>
              </a:rPr>
              <a:t> Máy </a:t>
            </a:r>
            <a:r>
              <a:rPr lang="en-US" dirty="0" err="1">
                <a:solidFill>
                  <a:srgbClr val="FFC000"/>
                </a:solidFill>
                <a:latin typeface="Times New Roman" panose="02020603050405020304" pitchFamily="18" charset="0"/>
                <a:cs typeface="Times New Roman" panose="02020603050405020304" pitchFamily="18" charset="0"/>
              </a:rPr>
              <a:t>tính</a:t>
            </a:r>
            <a:r>
              <a:rPr lang="en-US" dirty="0">
                <a:solidFill>
                  <a:srgbClr val="FFC000"/>
                </a:solidFill>
                <a:latin typeface="Times New Roman" panose="02020603050405020304" pitchFamily="18" charset="0"/>
                <a:cs typeface="Times New Roman" panose="02020603050405020304" pitchFamily="18" charset="0"/>
              </a:rPr>
              <a:t>. Bài </a:t>
            </a:r>
            <a:r>
              <a:rPr lang="en-US" dirty="0" err="1">
                <a:solidFill>
                  <a:srgbClr val="FFC000"/>
                </a:solidFill>
                <a:latin typeface="Times New Roman" panose="02020603050405020304" pitchFamily="18" charset="0"/>
                <a:cs typeface="Times New Roman" panose="02020603050405020304" pitchFamily="18" charset="0"/>
              </a:rPr>
              <a:t>toán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giúp</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phân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loại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cây</a:t>
            </a:r>
            <a:r>
              <a:rPr lang="en-US" dirty="0">
                <a:solidFill>
                  <a:srgbClr val="FFC000"/>
                </a:solidFill>
                <a:latin typeface="Times New Roman" panose="02020603050405020304" pitchFamily="18" charset="0"/>
                <a:cs typeface="Times New Roman" panose="02020603050405020304" pitchFamily="18" charset="0"/>
              </a:rPr>
              <a:t>, đ</a:t>
            </a:r>
            <a:r>
              <a:rPr lang="vi-VN" dirty="0">
                <a:solidFill>
                  <a:srgbClr val="FFC000"/>
                </a:solidFill>
                <a:latin typeface="Times New Roman" panose="02020603050405020304" pitchFamily="18" charset="0"/>
                <a:cs typeface="Times New Roman" panose="02020603050405020304" pitchFamily="18" charset="0"/>
              </a:rPr>
              <a:t>ư</a:t>
            </a:r>
            <a:r>
              <a:rPr lang="en-US" dirty="0" err="1">
                <a:solidFill>
                  <a:srgbClr val="FFC000"/>
                </a:solidFill>
                <a:latin typeface="Times New Roman" panose="02020603050405020304" pitchFamily="18" charset="0"/>
                <a:cs typeface="Times New Roman" panose="02020603050405020304" pitchFamily="18" charset="0"/>
              </a:rPr>
              <a:t>ợc</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ứng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dụng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rộng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rãi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giúp</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trẻ</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em</a:t>
            </a:r>
            <a:r>
              <a:rPr lang="en-US" dirty="0">
                <a:solidFill>
                  <a:srgbClr val="FFC000"/>
                </a:solidFill>
                <a:latin typeface="Times New Roman" panose="02020603050405020304" pitchFamily="18" charset="0"/>
                <a:cs typeface="Times New Roman" panose="02020603050405020304" pitchFamily="18" charset="0"/>
              </a:rPr>
              <a:t> học, </a:t>
            </a:r>
            <a:r>
              <a:rPr lang="en-US" dirty="0" err="1">
                <a:solidFill>
                  <a:srgbClr val="FFC000"/>
                </a:solidFill>
                <a:latin typeface="Times New Roman" panose="02020603050405020304" pitchFamily="18" charset="0"/>
                <a:cs typeface="Times New Roman" panose="02020603050405020304" pitchFamily="18" charset="0"/>
              </a:rPr>
              <a:t>giúp</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tự</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động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hóa</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trong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khâu</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tính</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tiền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phân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loại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trái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cây</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đã</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chín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hoặc</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ch</a:t>
            </a:r>
            <a:r>
              <a:rPr lang="vi-VN" dirty="0">
                <a:solidFill>
                  <a:srgbClr val="FFC000"/>
                </a:solidFill>
                <a:latin typeface="Times New Roman" panose="02020603050405020304" pitchFamily="18" charset="0"/>
                <a:cs typeface="Times New Roman" panose="02020603050405020304" pitchFamily="18" charset="0"/>
              </a:rPr>
              <a:t>ư</a:t>
            </a:r>
            <a:r>
              <a:rPr lang="en-US" dirty="0">
                <a:solidFill>
                  <a:srgbClr val="FFC000"/>
                </a:solidFill>
                <a:latin typeface="Times New Roman" panose="02020603050405020304" pitchFamily="18" charset="0"/>
                <a:cs typeface="Times New Roman" panose="02020603050405020304" pitchFamily="18" charset="0"/>
              </a:rPr>
              <a:t>a </a:t>
            </a:r>
            <a:r>
              <a:rPr lang="en-US" dirty="0" err="1">
                <a:solidFill>
                  <a:srgbClr val="FFC000"/>
                </a:solidFill>
                <a:latin typeface="Times New Roman" panose="02020603050405020304" pitchFamily="18" charset="0"/>
                <a:cs typeface="Times New Roman" panose="02020603050405020304" pitchFamily="18" charset="0"/>
              </a:rPr>
              <a:t>chín</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và</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hàm</a:t>
            </a:r>
            <a:r>
              <a:rPr lang="en-US" dirty="0">
                <a:solidFill>
                  <a:srgbClr val="FFC000"/>
                </a:solidFill>
                <a:latin typeface="Times New Roman" panose="02020603050405020304" pitchFamily="18" charset="0"/>
                <a:cs typeface="Times New Roman" panose="02020603050405020304" pitchFamily="18" charset="0"/>
              </a:rPr>
              <a:t> l</a:t>
            </a:r>
            <a:r>
              <a:rPr lang="vi-VN" dirty="0">
                <a:solidFill>
                  <a:srgbClr val="FFC000"/>
                </a:solidFill>
                <a:latin typeface="Times New Roman" panose="02020603050405020304" pitchFamily="18" charset="0"/>
                <a:cs typeface="Times New Roman" panose="02020603050405020304" pitchFamily="18" charset="0"/>
              </a:rPr>
              <a:t>ư</a:t>
            </a:r>
            <a:r>
              <a:rPr lang="en-US" dirty="0" err="1">
                <a:solidFill>
                  <a:srgbClr val="FFC000"/>
                </a:solidFill>
                <a:latin typeface="Times New Roman" panose="02020603050405020304" pitchFamily="18" charset="0"/>
                <a:cs typeface="Times New Roman" panose="02020603050405020304" pitchFamily="18" charset="0"/>
              </a:rPr>
              <a:t>ợng</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dinh</a:t>
            </a:r>
            <a:r>
              <a:rPr lang="en-US" dirty="0">
                <a:solidFill>
                  <a:srgbClr val="FFC000"/>
                </a:solidFill>
                <a:latin typeface="Times New Roman" panose="02020603050405020304" pitchFamily="18" charset="0"/>
                <a:cs typeface="Times New Roman" panose="02020603050405020304" pitchFamily="18" charset="0"/>
              </a:rPr>
              <a:t> d</a:t>
            </a:r>
            <a:r>
              <a:rPr lang="vi-VN" dirty="0">
                <a:solidFill>
                  <a:srgbClr val="FFC000"/>
                </a:solidFill>
                <a:latin typeface="Times New Roman" panose="02020603050405020304" pitchFamily="18" charset="0"/>
                <a:cs typeface="Times New Roman" panose="02020603050405020304" pitchFamily="18" charset="0"/>
              </a:rPr>
              <a:t>ư</a:t>
            </a:r>
            <a:r>
              <a:rPr lang="en-US" dirty="0" err="1">
                <a:solidFill>
                  <a:srgbClr val="FFC000"/>
                </a:solidFill>
                <a:latin typeface="Times New Roman" panose="02020603050405020304" pitchFamily="18" charset="0"/>
                <a:cs typeface="Times New Roman" panose="02020603050405020304" pitchFamily="18" charset="0"/>
              </a:rPr>
              <a:t>ỡng</a:t>
            </a:r>
            <a:r>
              <a:rPr lang="en-US" dirty="0">
                <a:solidFill>
                  <a:srgbClr val="FFC000"/>
                </a:solidFill>
                <a:latin typeface="Times New Roman" panose="02020603050405020304" pitchFamily="18" charset="0"/>
                <a:cs typeface="Times New Roman" panose="02020603050405020304" pitchFamily="18" charset="0"/>
              </a:rPr>
              <a:t>, … </a:t>
            </a:r>
          </a:p>
        </p:txBody>
      </p:sp>
      <p:sp>
        <p:nvSpPr>
          <p:cNvPr id="4" name="Slide Number Placeholder 3">
            <a:extLst>
              <a:ext uri="{FF2B5EF4-FFF2-40B4-BE49-F238E27FC236}">
                <a16:creationId xmlns:a16="http://schemas.microsoft.com/office/drawing/2014/main" xmlns="" id="{AD6F75DF-34D7-451E-9928-86427422FE62}"/>
              </a:ext>
            </a:extLst>
          </p:cNvPr>
          <p:cNvSpPr>
            <a:spLocks noGrp="1"/>
          </p:cNvSpPr>
          <p:nvPr>
            <p:ph type="sldNum" sz="quarter" idx="12"/>
          </p:nvPr>
        </p:nvSpPr>
        <p:spPr/>
        <p:txBody>
          <a:bodyPr/>
          <a:lstStyle/>
          <a:p>
            <a:fld id="{0AA1F6E0-76C4-44BA-8DB3-5F380EAB4D46}" type="slidenum">
              <a:rPr lang="en-US" smtClean="0"/>
              <a:t>5</a:t>
            </a:fld>
            <a:endParaRPr lang="en-US"/>
          </a:p>
        </p:txBody>
      </p:sp>
      <p:sp>
        <p:nvSpPr>
          <p:cNvPr id="5" name="Snip Diagonal Corner Rectangle 6">
            <a:extLst>
              <a:ext uri="{FF2B5EF4-FFF2-40B4-BE49-F238E27FC236}">
                <a16:creationId xmlns:a16="http://schemas.microsoft.com/office/drawing/2014/main" xmlns="" id="{A8043079-2566-4B04-ADAA-409207205806}"/>
              </a:ext>
            </a:extLst>
          </p:cNvPr>
          <p:cNvSpPr>
            <a:spLocks noGrp="1"/>
          </p:cNvSpPr>
          <p:nvPr>
            <p:ph type="title"/>
          </p:nvPr>
        </p:nvSpPr>
        <p:spPr>
          <a:xfrm>
            <a:off x="838200" y="365125"/>
            <a:ext cx="4893733" cy="1325563"/>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b="1" dirty="0">
                <a:solidFill>
                  <a:srgbClr val="FFC000"/>
                </a:solidFill>
                <a:latin typeface="Times New Roman" panose="02020603050405020304" pitchFamily="18" charset="0"/>
                <a:cs typeface="Times New Roman" panose="02020603050405020304" pitchFamily="18" charset="0"/>
              </a:rPr>
              <a:t>INTRODUCTION</a:t>
            </a:r>
            <a:endParaRPr lang="en-US" dirty="0"/>
          </a:p>
        </p:txBody>
      </p:sp>
      <p:cxnSp>
        <p:nvCxnSpPr>
          <p:cNvPr id="6" name="Straight Connector 5">
            <a:extLst>
              <a:ext uri="{FF2B5EF4-FFF2-40B4-BE49-F238E27FC236}">
                <a16:creationId xmlns:a16="http://schemas.microsoft.com/office/drawing/2014/main" xmlns="" id="{737D60C3-0340-469D-B3BE-C34B778196BB}"/>
              </a:ext>
            </a:extLst>
          </p:cNvPr>
          <p:cNvCxnSpPr/>
          <p:nvPr/>
        </p:nvCxnSpPr>
        <p:spPr>
          <a:xfrm flipV="1">
            <a:off x="559411" y="63720"/>
            <a:ext cx="0" cy="6563739"/>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927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73F2675-08B9-4A51-AA29-16BBF4562F30}"/>
              </a:ext>
            </a:extLst>
          </p:cNvPr>
          <p:cNvSpPr>
            <a:spLocks noGrp="1"/>
          </p:cNvSpPr>
          <p:nvPr>
            <p:ph type="sldNum" sz="quarter" idx="12"/>
          </p:nvPr>
        </p:nvSpPr>
        <p:spPr/>
        <p:txBody>
          <a:bodyPr/>
          <a:lstStyle/>
          <a:p>
            <a:fld id="{0AA1F6E0-76C4-44BA-8DB3-5F380EAB4D46}" type="slidenum">
              <a:rPr lang="en-US" smtClean="0"/>
              <a:t>6</a:t>
            </a:fld>
            <a:endParaRPr lang="en-US"/>
          </a:p>
        </p:txBody>
      </p:sp>
      <p:cxnSp>
        <p:nvCxnSpPr>
          <p:cNvPr id="7" name="Straight Connector 6"/>
          <p:cNvCxnSpPr/>
          <p:nvPr/>
        </p:nvCxnSpPr>
        <p:spPr>
          <a:xfrm flipH="1">
            <a:off x="11660957" y="-122548"/>
            <a:ext cx="9428" cy="6368461"/>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35291" y="6245913"/>
            <a:ext cx="10618509" cy="0"/>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10888745" y="735339"/>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Snip Diagonal Corner Rectangle 15"/>
          <p:cNvSpPr/>
          <p:nvPr/>
        </p:nvSpPr>
        <p:spPr>
          <a:xfrm>
            <a:off x="6150598" y="472860"/>
            <a:ext cx="4817096" cy="997067"/>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71110" y="590124"/>
            <a:ext cx="4577106" cy="646331"/>
          </a:xfrm>
          <a:prstGeom prst="rect">
            <a:avLst/>
          </a:prstGeom>
          <a:noFill/>
        </p:spPr>
        <p:txBody>
          <a:bodyPr wrap="square" rtlCol="0">
            <a:spAutoFit/>
          </a:bodyPr>
          <a:lstStyle/>
          <a:p>
            <a:r>
              <a:rPr lang="en-US" sz="3600" b="1">
                <a:solidFill>
                  <a:srgbClr val="FFC000"/>
                </a:solidFill>
                <a:latin typeface="Times New Roman" panose="02020603050405020304" pitchFamily="18" charset="0"/>
                <a:cs typeface="Times New Roman" panose="02020603050405020304" pitchFamily="18" charset="0"/>
              </a:rPr>
              <a:t>RELATED WORKS</a:t>
            </a:r>
            <a:endParaRPr lang="en-US" sz="3600"/>
          </a:p>
        </p:txBody>
      </p:sp>
      <p:cxnSp>
        <p:nvCxnSpPr>
          <p:cNvPr id="21" name="Straight Connector 20"/>
          <p:cNvCxnSpPr/>
          <p:nvPr/>
        </p:nvCxnSpPr>
        <p:spPr>
          <a:xfrm flipV="1">
            <a:off x="725864" y="6538912"/>
            <a:ext cx="9427" cy="634282"/>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291" y="2038763"/>
            <a:ext cx="9358067" cy="1015663"/>
          </a:xfrm>
          <a:prstGeom prst="rect">
            <a:avLst/>
          </a:prstGeom>
          <a:noFill/>
        </p:spPr>
        <p:txBody>
          <a:bodyPr wrap="square" rtlCol="0">
            <a:spAutoFit/>
          </a:bodyPr>
          <a:lstStyle/>
          <a:p>
            <a:r>
              <a:rPr lang="en-US" sz="2400" b="1">
                <a:solidFill>
                  <a:srgbClr val="FFC000"/>
                </a:solidFill>
                <a:latin typeface="Times New Roman" panose="02020603050405020304" pitchFamily="18" charset="0"/>
                <a:cs typeface="Times New Roman" panose="02020603050405020304" pitchFamily="18" charset="0"/>
              </a:rPr>
              <a:t>Horea Muresan, Fruit-360 CNN TensorFlown.</a:t>
            </a:r>
          </a:p>
          <a:p>
            <a:r>
              <a:rPr lang="en-US" sz="1600">
                <a:latin typeface="Times New Roman" panose="02020603050405020304" pitchFamily="18" charset="0"/>
                <a:cs typeface="Times New Roman" panose="02020603050405020304" pitchFamily="18" charset="0"/>
              </a:rPr>
              <a:t>Link:  https://www.kaggle.com/mitch9090/fruit-360-cnn-tensorflow</a:t>
            </a:r>
          </a:p>
          <a:p>
            <a:endParaRPr lang="en-US"/>
          </a:p>
        </p:txBody>
      </p:sp>
      <p:sp>
        <p:nvSpPr>
          <p:cNvPr id="26" name="TextBox 25"/>
          <p:cNvSpPr txBox="1"/>
          <p:nvPr/>
        </p:nvSpPr>
        <p:spPr>
          <a:xfrm>
            <a:off x="725864" y="3223579"/>
            <a:ext cx="9191136" cy="984885"/>
          </a:xfrm>
          <a:prstGeom prst="rect">
            <a:avLst/>
          </a:prstGeom>
          <a:noFill/>
        </p:spPr>
        <p:txBody>
          <a:bodyPr wrap="square" rtlCol="0">
            <a:spAutoFit/>
          </a:bodyPr>
          <a:lstStyle/>
          <a:p>
            <a:r>
              <a:rPr lang="en-US" sz="2400" b="1">
                <a:solidFill>
                  <a:srgbClr val="FFC000"/>
                </a:solidFill>
                <a:latin typeface="Times New Roman" panose="02020603050405020304" pitchFamily="18" charset="0"/>
                <a:cs typeface="Times New Roman" panose="02020603050405020304" pitchFamily="18" charset="0"/>
              </a:rPr>
              <a:t>Shivam Bansal, CNN Architectures : VGG, ResNet, Inception + TL</a:t>
            </a:r>
          </a:p>
          <a:p>
            <a:r>
              <a:rPr lang="en-US" sz="1600">
                <a:latin typeface="Times New Roman" panose="02020603050405020304" pitchFamily="18" charset="0"/>
                <a:cs typeface="Times New Roman" panose="02020603050405020304" pitchFamily="18" charset="0"/>
              </a:rPr>
              <a:t>Link: https://www.kaggle.com/shivamb/cnn-architectures-vgg-resnet-inception-tl</a:t>
            </a:r>
          </a:p>
          <a:p>
            <a:endParaRPr lang="en-US"/>
          </a:p>
        </p:txBody>
      </p:sp>
      <p:sp>
        <p:nvSpPr>
          <p:cNvPr id="27" name="TextBox 26"/>
          <p:cNvSpPr txBox="1"/>
          <p:nvPr/>
        </p:nvSpPr>
        <p:spPr>
          <a:xfrm>
            <a:off x="735291" y="4435560"/>
            <a:ext cx="9191136" cy="707886"/>
          </a:xfrm>
          <a:prstGeom prst="rect">
            <a:avLst/>
          </a:prstGeom>
          <a:noFill/>
        </p:spPr>
        <p:txBody>
          <a:bodyPr wrap="square" rtlCol="0">
            <a:spAutoFit/>
          </a:bodyPr>
          <a:lstStyle/>
          <a:p>
            <a:r>
              <a:rPr lang="en-US" sz="2400" b="1">
                <a:solidFill>
                  <a:srgbClr val="FFC000"/>
                </a:solidFill>
                <a:latin typeface="Times New Roman" panose="02020603050405020304" pitchFamily="18" charset="0"/>
                <a:cs typeface="Times New Roman" panose="02020603050405020304" pitchFamily="18" charset="0"/>
              </a:rPr>
              <a:t>Gábor Vecsei, Fruit juice - mix of PCA + Random Forest + SVM</a:t>
            </a:r>
          </a:p>
          <a:p>
            <a:r>
              <a:rPr lang="en-US" sz="1600">
                <a:latin typeface="Times New Roman" panose="02020603050405020304" pitchFamily="18" charset="0"/>
                <a:cs typeface="Times New Roman" panose="02020603050405020304" pitchFamily="18" charset="0"/>
              </a:rPr>
              <a:t>Link: https://www.kaggle.com/gaborvecsei/fruit-juice-mix-of-pca-random-forest-svm</a:t>
            </a:r>
            <a:endParaRPr lang="en-US">
              <a:latin typeface="Times New Roman" panose="02020603050405020304" pitchFamily="18" charset="0"/>
              <a:cs typeface="Times New Roman" panose="02020603050405020304" pitchFamily="18" charset="0"/>
            </a:endParaRPr>
          </a:p>
        </p:txBody>
      </p:sp>
      <p:cxnSp>
        <p:nvCxnSpPr>
          <p:cNvPr id="29" name="Straight Connector 28"/>
          <p:cNvCxnSpPr/>
          <p:nvPr/>
        </p:nvCxnSpPr>
        <p:spPr>
          <a:xfrm flipV="1">
            <a:off x="7569724" y="2285906"/>
            <a:ext cx="3744602" cy="41908"/>
          </a:xfrm>
          <a:prstGeom prst="line">
            <a:avLst/>
          </a:prstGeom>
          <a:ln w="38100">
            <a:solidFill>
              <a:srgbClr val="FFC00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9879491" y="3502887"/>
            <a:ext cx="1436800" cy="18853"/>
          </a:xfrm>
          <a:prstGeom prst="line">
            <a:avLst/>
          </a:prstGeom>
          <a:ln w="38100">
            <a:solidFill>
              <a:srgbClr val="FFC00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9879491" y="4696814"/>
            <a:ext cx="1436800" cy="18853"/>
          </a:xfrm>
          <a:prstGeom prst="line">
            <a:avLst/>
          </a:prstGeom>
          <a:ln w="38100">
            <a:solidFill>
              <a:srgbClr val="FFC000"/>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08870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AE923B5-75DC-44F6-AF69-80B87C26337E}"/>
              </a:ext>
            </a:extLst>
          </p:cNvPr>
          <p:cNvSpPr>
            <a:spLocks noGrp="1"/>
          </p:cNvSpPr>
          <p:nvPr>
            <p:ph idx="1"/>
          </p:nvPr>
        </p:nvSpPr>
        <p:spPr>
          <a:xfrm>
            <a:off x="1140250" y="1865475"/>
            <a:ext cx="10515600" cy="4667250"/>
          </a:xfrm>
        </p:spPr>
        <p:txBody>
          <a:bodyPr/>
          <a:lstStyle/>
          <a:p>
            <a:endParaRPr lang="en-US" dirty="0">
              <a:solidFill>
                <a:srgbClr val="FFC000"/>
              </a:solidFill>
              <a:latin typeface="Times New Roman" panose="02020603050405020304" pitchFamily="18" charset="0"/>
              <a:cs typeface="Times New Roman" panose="02020603050405020304" pitchFamily="18" charset="0"/>
            </a:endParaRPr>
          </a:p>
          <a:p>
            <a:pPr marL="0" indent="0">
              <a:buNone/>
            </a:pPr>
            <a:endParaRPr lang="en-US" dirty="0">
              <a:solidFill>
                <a:srgbClr val="FFC000"/>
              </a:solidFill>
              <a:latin typeface="Times New Roman" panose="02020603050405020304" pitchFamily="18" charset="0"/>
              <a:cs typeface="Times New Roman" panose="02020603050405020304" pitchFamily="18" charset="0"/>
            </a:endParaRPr>
          </a:p>
          <a:p>
            <a:pPr lvl="1"/>
            <a:r>
              <a:rPr lang="en-US" sz="2800" dirty="0">
                <a:solidFill>
                  <a:srgbClr val="FFC000"/>
                </a:solidFill>
                <a:latin typeface="Times New Roman" panose="02020603050405020304" pitchFamily="18" charset="0"/>
                <a:cs typeface="Times New Roman" panose="02020603050405020304" pitchFamily="18" charset="0"/>
              </a:rPr>
              <a:t>Histogram of Oriented Gradients.</a:t>
            </a:r>
          </a:p>
          <a:p>
            <a:pPr lvl="1"/>
            <a:endParaRPr lang="en-US" sz="2800" dirty="0">
              <a:solidFill>
                <a:srgbClr val="FFC000"/>
              </a:solidFill>
              <a:latin typeface="Times New Roman" panose="02020603050405020304" pitchFamily="18" charset="0"/>
              <a:cs typeface="Times New Roman" panose="02020603050405020304" pitchFamily="18" charset="0"/>
            </a:endParaRPr>
          </a:p>
          <a:p>
            <a:pPr lvl="1"/>
            <a:r>
              <a:rPr lang="en-US" sz="2800" dirty="0">
                <a:solidFill>
                  <a:srgbClr val="FFC000"/>
                </a:solidFill>
                <a:latin typeface="Times New Roman" panose="02020603050405020304" pitchFamily="18" charset="0"/>
                <a:cs typeface="Times New Roman" panose="02020603050405020304" pitchFamily="18" charset="0"/>
              </a:rPr>
              <a:t>Color histogram.</a:t>
            </a:r>
          </a:p>
          <a:p>
            <a:pPr lvl="1"/>
            <a:endParaRPr lang="en-US" sz="2800" dirty="0">
              <a:solidFill>
                <a:srgbClr val="FFC000"/>
              </a:solidFill>
              <a:latin typeface="Times New Roman" panose="02020603050405020304" pitchFamily="18" charset="0"/>
              <a:cs typeface="Times New Roman" panose="02020603050405020304" pitchFamily="18" charset="0"/>
            </a:endParaRPr>
          </a:p>
          <a:p>
            <a:pPr lvl="1"/>
            <a:r>
              <a:rPr lang="en-US" sz="2800" dirty="0" err="1">
                <a:solidFill>
                  <a:srgbClr val="FFC000"/>
                </a:solidFill>
                <a:latin typeface="Times New Roman" panose="02020603050405020304" pitchFamily="18" charset="0"/>
                <a:cs typeface="Times New Roman" panose="02020603050405020304" pitchFamily="18" charset="0"/>
              </a:rPr>
              <a:t>Haralick</a:t>
            </a:r>
            <a:r>
              <a:rPr lang="en-US" sz="2800" dirty="0">
                <a:solidFill>
                  <a:srgbClr val="FFC000"/>
                </a:solidFill>
                <a:latin typeface="Times New Roman" panose="02020603050405020304" pitchFamily="18" charset="0"/>
                <a:cs typeface="Times New Roman" panose="02020603050405020304" pitchFamily="18" charset="0"/>
              </a:rPr>
              <a:t>.</a:t>
            </a:r>
          </a:p>
          <a:p>
            <a:pPr lvl="1"/>
            <a:endParaRPr lang="en-US" sz="2800" dirty="0">
              <a:solidFill>
                <a:srgbClr val="FFC000"/>
              </a:solidFill>
              <a:latin typeface="Times New Roman" panose="02020603050405020304" pitchFamily="18" charset="0"/>
              <a:cs typeface="Times New Roman" panose="02020603050405020304" pitchFamily="18" charset="0"/>
            </a:endParaRPr>
          </a:p>
          <a:p>
            <a:pPr lvl="1"/>
            <a:r>
              <a:rPr lang="en-US" sz="2800" dirty="0">
                <a:solidFill>
                  <a:srgbClr val="FFC000"/>
                </a:solidFill>
                <a:latin typeface="Times New Roman" panose="02020603050405020304" pitchFamily="18" charset="0"/>
                <a:cs typeface="Times New Roman" panose="02020603050405020304" pitchFamily="18" charset="0"/>
              </a:rPr>
              <a:t>Hu Moments.</a:t>
            </a:r>
          </a:p>
          <a:p>
            <a:endParaRPr lang="en-US" dirty="0">
              <a:solidFill>
                <a:srgbClr val="FFC000"/>
              </a:solidFill>
              <a:latin typeface="Times New Roman" panose="02020603050405020304" pitchFamily="18" charset="0"/>
              <a:cs typeface="Times New Roman" panose="02020603050405020304" pitchFamily="18" charset="0"/>
            </a:endParaRPr>
          </a:p>
          <a:p>
            <a:endParaRPr lang="en-US" dirty="0">
              <a:solidFill>
                <a:srgbClr val="FFC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0540F8F1-C22D-4C6B-88A7-565EA3C098F9}"/>
              </a:ext>
            </a:extLst>
          </p:cNvPr>
          <p:cNvSpPr>
            <a:spLocks noGrp="1"/>
          </p:cNvSpPr>
          <p:nvPr>
            <p:ph type="sldNum" sz="quarter" idx="12"/>
          </p:nvPr>
        </p:nvSpPr>
        <p:spPr/>
        <p:txBody>
          <a:bodyPr/>
          <a:lstStyle/>
          <a:p>
            <a:fld id="{0AA1F6E0-76C4-44BA-8DB3-5F380EAB4D46}" type="slidenum">
              <a:rPr lang="en-US" smtClean="0"/>
              <a:t>7</a:t>
            </a:fld>
            <a:endParaRPr lang="en-US"/>
          </a:p>
        </p:txBody>
      </p:sp>
      <p:cxnSp>
        <p:nvCxnSpPr>
          <p:cNvPr id="5" name="Straight Connector 4"/>
          <p:cNvCxnSpPr/>
          <p:nvPr/>
        </p:nvCxnSpPr>
        <p:spPr>
          <a:xfrm flipH="1" flipV="1">
            <a:off x="724097" y="-122548"/>
            <a:ext cx="30047" cy="6117995"/>
          </a:xfrm>
          <a:prstGeom prst="line">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flipV="1">
            <a:off x="754144" y="811090"/>
            <a:ext cx="772212" cy="290340"/>
          </a:xfrm>
          <a:prstGeom prst="bentConnector3">
            <a:avLst/>
          </a:prstGeom>
          <a:ln w="762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Snip Diagonal Corner Rectangle 6"/>
          <p:cNvSpPr/>
          <p:nvPr/>
        </p:nvSpPr>
        <p:spPr>
          <a:xfrm>
            <a:off x="1414021" y="312556"/>
            <a:ext cx="4015818" cy="997067"/>
          </a:xfrm>
          <a:prstGeom prst="snip2DiagRect">
            <a:avLst/>
          </a:prstGeom>
          <a:solidFill>
            <a:schemeClr val="bg1">
              <a:lumMod val="75000"/>
              <a:lumOff val="25000"/>
            </a:scheme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909712" y="413463"/>
            <a:ext cx="4186288" cy="769441"/>
          </a:xfrm>
          <a:prstGeom prst="rect">
            <a:avLst/>
          </a:prstGeom>
          <a:noFill/>
        </p:spPr>
        <p:txBody>
          <a:bodyPr wrap="square" rtlCol="0">
            <a:spAutoFit/>
          </a:bodyPr>
          <a:lstStyle/>
          <a:p>
            <a:r>
              <a:rPr lang="en-US" sz="4400" b="1">
                <a:solidFill>
                  <a:srgbClr val="FFC000"/>
                </a:solidFill>
                <a:latin typeface="Times New Roman" panose="02020603050405020304" pitchFamily="18" charset="0"/>
                <a:cs typeface="Times New Roman" panose="02020603050405020304" pitchFamily="18" charset="0"/>
              </a:rPr>
              <a:t>METHODS</a:t>
            </a:r>
            <a:endParaRPr lang="en-US" sz="4400"/>
          </a:p>
        </p:txBody>
      </p:sp>
      <p:cxnSp>
        <p:nvCxnSpPr>
          <p:cNvPr id="12" name="Straight Connector 11"/>
          <p:cNvCxnSpPr/>
          <p:nvPr/>
        </p:nvCxnSpPr>
        <p:spPr>
          <a:xfrm>
            <a:off x="1781666" y="1309623"/>
            <a:ext cx="0" cy="651152"/>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781666" y="1941921"/>
            <a:ext cx="771427" cy="86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734531" y="1833551"/>
            <a:ext cx="94268" cy="13664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6" name="Rectangle 15"/>
          <p:cNvSpPr/>
          <p:nvPr/>
        </p:nvSpPr>
        <p:spPr>
          <a:xfrm>
            <a:off x="2575090" y="1635199"/>
            <a:ext cx="6035510" cy="787490"/>
          </a:xfrm>
          <a:prstGeom prst="rect">
            <a:avLst/>
          </a:prstGeom>
          <a:solidFill>
            <a:schemeClr val="bg1">
              <a:lumMod val="65000"/>
              <a:lumOff val="3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622222" y="1761918"/>
            <a:ext cx="6947555" cy="461665"/>
          </a:xfrm>
          <a:prstGeom prst="rect">
            <a:avLst/>
          </a:prstGeom>
          <a:noFill/>
        </p:spPr>
        <p:txBody>
          <a:bodyPr wrap="square" rtlCol="0">
            <a:spAutoFit/>
          </a:bodyPr>
          <a:lstStyle/>
          <a:p>
            <a:r>
              <a:rPr lang="en-US" sz="2400" b="1">
                <a:solidFill>
                  <a:srgbClr val="FFC000"/>
                </a:solidFill>
              </a:rPr>
              <a:t>Các Phương pháp trích xuất đặc trưng từ ảnh</a:t>
            </a:r>
          </a:p>
        </p:txBody>
      </p:sp>
      <p:cxnSp>
        <p:nvCxnSpPr>
          <p:cNvPr id="22" name="Straight Connector 21"/>
          <p:cNvCxnSpPr/>
          <p:nvPr/>
        </p:nvCxnSpPr>
        <p:spPr>
          <a:xfrm>
            <a:off x="767105" y="6342865"/>
            <a:ext cx="11563155" cy="13485"/>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70417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t>8</a:t>
            </a:fld>
            <a:endParaRPr lang="en-US"/>
          </a:p>
        </p:txBody>
      </p:sp>
      <p:cxnSp>
        <p:nvCxnSpPr>
          <p:cNvPr id="5" name="Straight Connector 4"/>
          <p:cNvCxnSpPr/>
          <p:nvPr/>
        </p:nvCxnSpPr>
        <p:spPr>
          <a:xfrm>
            <a:off x="-103695" y="6356350"/>
            <a:ext cx="12433955" cy="0"/>
          </a:xfrm>
          <a:prstGeom prst="line">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744718" y="1197204"/>
            <a:ext cx="28280" cy="5159146"/>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961534" y="707011"/>
            <a:ext cx="4656841" cy="772997"/>
          </a:xfrm>
          <a:prstGeom prst="roundRect">
            <a:avLst/>
          </a:prstGeom>
          <a:solidFill>
            <a:schemeClr val="bg2">
              <a:lumMod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61534" y="815138"/>
            <a:ext cx="4656841" cy="523220"/>
          </a:xfrm>
          <a:prstGeom prst="rect">
            <a:avLst/>
          </a:prstGeom>
          <a:noFill/>
        </p:spPr>
        <p:txBody>
          <a:bodyPr wrap="square" rtlCol="0">
            <a:spAutoFit/>
          </a:bodyPr>
          <a:lstStyle/>
          <a:p>
            <a:r>
              <a:rPr lang="en-US" sz="2800" dirty="0">
                <a:solidFill>
                  <a:srgbClr val="FFC000"/>
                </a:solidFill>
                <a:latin typeface="Times New Roman" panose="02020603050405020304" pitchFamily="18" charset="0"/>
                <a:cs typeface="Times New Roman" panose="02020603050405020304" pitchFamily="18" charset="0"/>
              </a:rPr>
              <a:t>Histogram of oriented gradient</a:t>
            </a:r>
          </a:p>
        </p:txBody>
      </p:sp>
      <p:sp>
        <p:nvSpPr>
          <p:cNvPr id="15" name="TextBox 14"/>
          <p:cNvSpPr txBox="1"/>
          <p:nvPr/>
        </p:nvSpPr>
        <p:spPr>
          <a:xfrm>
            <a:off x="1225485" y="3667026"/>
            <a:ext cx="4015819" cy="2031325"/>
          </a:xfrm>
          <a:prstGeom prst="rect">
            <a:avLst/>
          </a:prstGeom>
          <a:noFill/>
        </p:spPr>
        <p:txBody>
          <a:bodyPr wrap="square" rtlCol="0">
            <a:spAutoFit/>
          </a:bodyPr>
          <a:lstStyle/>
          <a:p>
            <a:r>
              <a:rPr lang="vi-VN" dirty="0"/>
              <a:t>HOG là viết tắt của Histogram of Oriented Gradient </a:t>
            </a:r>
            <a:r>
              <a:rPr lang="en-US" dirty="0"/>
              <a:t>,</a:t>
            </a:r>
            <a:r>
              <a:rPr lang="vi-VN" dirty="0"/>
              <a:t> một loại “feature descriptor”. Mục đích của “feature descriptor” là trừu tượng hóa đối tượng bằng cách trích xuất ra những đặc trưng của đối tượng đó và bỏ đi những thông tin không hữu ích</a:t>
            </a:r>
            <a:r>
              <a:rPr lang="en-US" dirty="0"/>
              <a:t>.</a:t>
            </a:r>
          </a:p>
        </p:txBody>
      </p:sp>
      <p:pic>
        <p:nvPicPr>
          <p:cNvPr id="17" name="Picture 16"/>
          <p:cNvPicPr>
            <a:picLocks noChangeAspect="1"/>
          </p:cNvPicPr>
          <p:nvPr/>
        </p:nvPicPr>
        <p:blipFill>
          <a:blip r:embed="rId2"/>
          <a:stretch>
            <a:fillRect/>
          </a:stretch>
        </p:blipFill>
        <p:spPr>
          <a:xfrm>
            <a:off x="5618375" y="2113367"/>
            <a:ext cx="6269312" cy="346797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8" name="TextBox 17"/>
          <p:cNvSpPr txBox="1"/>
          <p:nvPr/>
        </p:nvSpPr>
        <p:spPr>
          <a:xfrm>
            <a:off x="6659252" y="5864268"/>
            <a:ext cx="4779390" cy="253916"/>
          </a:xfrm>
          <a:prstGeom prst="rect">
            <a:avLst/>
          </a:prstGeom>
          <a:noFill/>
        </p:spPr>
        <p:txBody>
          <a:bodyPr wrap="square" rtlCol="0">
            <a:spAutoFit/>
          </a:bodyPr>
          <a:lstStyle/>
          <a:p>
            <a:r>
              <a:rPr lang="en-US" sz="1050">
                <a:hlinkClick r:id="rId3"/>
              </a:rPr>
              <a:t>https://scikit-mage.org/docs/dev/auto_examples/features_detection/plot_hog.html</a:t>
            </a:r>
            <a:endParaRPr lang="en-US" sz="1050"/>
          </a:p>
        </p:txBody>
      </p:sp>
    </p:spTree>
    <p:extLst>
      <p:ext uri="{BB962C8B-B14F-4D97-AF65-F5344CB8AC3E}">
        <p14:creationId xmlns:p14="http://schemas.microsoft.com/office/powerpoint/2010/main" val="2515958059"/>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AA1F6E0-76C4-44BA-8DB3-5F380EAB4D46}" type="slidenum">
              <a:rPr lang="en-US" smtClean="0">
                <a:solidFill>
                  <a:prstClr val="white">
                    <a:tint val="75000"/>
                  </a:prstClr>
                </a:solidFill>
              </a:rPr>
              <a:pPr/>
              <a:t>9</a:t>
            </a:fld>
            <a:endParaRPr lang="en-US">
              <a:solidFill>
                <a:prstClr val="white">
                  <a:tint val="75000"/>
                </a:prstClr>
              </a:solidFill>
            </a:endParaRPr>
          </a:p>
        </p:txBody>
      </p:sp>
      <p:cxnSp>
        <p:nvCxnSpPr>
          <p:cNvPr id="5" name="Straight Connector 4"/>
          <p:cNvCxnSpPr/>
          <p:nvPr/>
        </p:nvCxnSpPr>
        <p:spPr>
          <a:xfrm>
            <a:off x="-103695" y="6356350"/>
            <a:ext cx="12433955" cy="0"/>
          </a:xfrm>
          <a:prstGeom prst="line">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34021" y="1073426"/>
            <a:ext cx="4422913" cy="2031325"/>
          </a:xfrm>
          <a:prstGeom prst="rect">
            <a:avLst/>
          </a:prstGeom>
          <a:noFill/>
        </p:spPr>
        <p:txBody>
          <a:bodyPr wrap="square" rtlCol="0">
            <a:spAutoFit/>
          </a:bodyPr>
          <a:lstStyle/>
          <a:p>
            <a:r>
              <a:rPr lang="en-US"/>
              <a:t>Các bước tính toán:</a:t>
            </a:r>
          </a:p>
          <a:p>
            <a:pPr marL="285750" indent="-285750">
              <a:buFontTx/>
              <a:buChar char="-"/>
            </a:pPr>
            <a:r>
              <a:rPr lang="en-US"/>
              <a:t>Chuẩn hóa ảnh</a:t>
            </a:r>
          </a:p>
          <a:p>
            <a:pPr marL="285750" indent="-285750">
              <a:buFontTx/>
              <a:buChar char="-"/>
            </a:pPr>
            <a:r>
              <a:rPr lang="en-US"/>
              <a:t>Tính toán Gradient theo hướng x và y</a:t>
            </a:r>
          </a:p>
          <a:p>
            <a:pPr marL="285750" indent="-285750">
              <a:buFontTx/>
              <a:buChar char="-"/>
            </a:pPr>
            <a:r>
              <a:rPr lang="en-US"/>
              <a:t>Tính toán Gradient histogram</a:t>
            </a:r>
          </a:p>
          <a:p>
            <a:pPr marL="285750" indent="-285750">
              <a:buFontTx/>
              <a:buChar char="-"/>
            </a:pPr>
            <a:r>
              <a:rPr lang="en-US"/>
              <a:t>Chuẩn hóa các block</a:t>
            </a:r>
          </a:p>
          <a:p>
            <a:pPr marL="285750" indent="-285750">
              <a:buFontTx/>
              <a:buChar char="-"/>
            </a:pPr>
            <a:r>
              <a:rPr lang="en-US"/>
              <a:t>Làm phẳng để thu được vector đặc trưng cuối cùng</a:t>
            </a:r>
          </a:p>
        </p:txBody>
      </p:sp>
      <p:pic>
        <p:nvPicPr>
          <p:cNvPr id="3" name="Picture 2"/>
          <p:cNvPicPr>
            <a:picLocks noChangeAspect="1"/>
          </p:cNvPicPr>
          <p:nvPr/>
        </p:nvPicPr>
        <p:blipFill>
          <a:blip r:embed="rId2"/>
          <a:stretch>
            <a:fillRect/>
          </a:stretch>
        </p:blipFill>
        <p:spPr>
          <a:xfrm>
            <a:off x="534021" y="3757758"/>
            <a:ext cx="7267575" cy="2114550"/>
          </a:xfrm>
          <a:prstGeom prst="rect">
            <a:avLst/>
          </a:prstGeom>
        </p:spPr>
      </p:pic>
      <p:sp>
        <p:nvSpPr>
          <p:cNvPr id="6" name="TextBox 5"/>
          <p:cNvSpPr txBox="1"/>
          <p:nvPr/>
        </p:nvSpPr>
        <p:spPr>
          <a:xfrm>
            <a:off x="7971183" y="4948978"/>
            <a:ext cx="2782956" cy="923330"/>
          </a:xfrm>
          <a:prstGeom prst="rect">
            <a:avLst/>
          </a:prstGeom>
          <a:noFill/>
        </p:spPr>
        <p:txBody>
          <a:bodyPr wrap="square" rtlCol="0">
            <a:spAutoFit/>
          </a:bodyPr>
          <a:lstStyle/>
          <a:p>
            <a:r>
              <a:rPr lang="en-US"/>
              <a:t>Hàm tìm vector đặc trưng của ảnh theo Hog được hỗ trợ bởi thư viện Skimage</a:t>
            </a:r>
          </a:p>
        </p:txBody>
      </p:sp>
    </p:spTree>
    <p:extLst>
      <p:ext uri="{BB962C8B-B14F-4D97-AF65-F5344CB8AC3E}">
        <p14:creationId xmlns:p14="http://schemas.microsoft.com/office/powerpoint/2010/main" val="1797634783"/>
      </p:ext>
    </p:extLst>
  </p:cSld>
  <p:clrMapOvr>
    <a:masterClrMapping/>
  </p:clrMapOvr>
  <p:transition spd="slow">
    <p:push/>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1502</TotalTime>
  <Words>2343</Words>
  <Application>Microsoft Office PowerPoint</Application>
  <PresentationFormat>Widescreen</PresentationFormat>
  <Paragraphs>363</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Tahoma</vt:lpstr>
      <vt:lpstr>Times New Roman</vt:lpstr>
      <vt:lpstr>Office Theme</vt:lpstr>
      <vt:lpstr>MÁY HỌC TRONG THỊ GIÁC MÁY TÍNH</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 – Nearest Neighbor (KNN)</vt:lpstr>
      <vt:lpstr>Support Vector Machine (SVM)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MÁY HỌC TRONG THỊ GIÁC MÁY TÍNH</dc:title>
  <dc:creator>Huy Trần Hoàng</dc:creator>
  <cp:lastModifiedBy>Sang -PC</cp:lastModifiedBy>
  <cp:revision>87</cp:revision>
  <dcterms:created xsi:type="dcterms:W3CDTF">2019-10-20T05:46:23Z</dcterms:created>
  <dcterms:modified xsi:type="dcterms:W3CDTF">2020-01-01T05:40:24Z</dcterms:modified>
</cp:coreProperties>
</file>